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Lst>
  <p:notesMasterIdLst>
    <p:notesMasterId r:id="rId61"/>
  </p:notesMasterIdLst>
  <p:sldIdLst>
    <p:sldId id="359" r:id="rId3"/>
    <p:sldId id="357" r:id="rId4"/>
    <p:sldId id="356" r:id="rId5"/>
    <p:sldId id="273" r:id="rId6"/>
    <p:sldId id="274" r:id="rId7"/>
    <p:sldId id="275" r:id="rId8"/>
    <p:sldId id="276" r:id="rId9"/>
    <p:sldId id="277" r:id="rId10"/>
    <p:sldId id="281" r:id="rId11"/>
    <p:sldId id="282" r:id="rId12"/>
    <p:sldId id="285" r:id="rId13"/>
    <p:sldId id="286" r:id="rId14"/>
    <p:sldId id="287" r:id="rId15"/>
    <p:sldId id="332" r:id="rId16"/>
    <p:sldId id="325" r:id="rId17"/>
    <p:sldId id="334" r:id="rId18"/>
    <p:sldId id="326" r:id="rId19"/>
    <p:sldId id="327" r:id="rId20"/>
    <p:sldId id="328" r:id="rId21"/>
    <p:sldId id="330" r:id="rId22"/>
    <p:sldId id="331" r:id="rId23"/>
    <p:sldId id="333" r:id="rId24"/>
    <p:sldId id="329" r:id="rId25"/>
    <p:sldId id="289" r:id="rId26"/>
    <p:sldId id="290" r:id="rId27"/>
    <p:sldId id="291" r:id="rId28"/>
    <p:sldId id="293" r:id="rId29"/>
    <p:sldId id="300" r:id="rId30"/>
    <p:sldId id="301" r:id="rId31"/>
    <p:sldId id="302" r:id="rId32"/>
    <p:sldId id="305" r:id="rId33"/>
    <p:sldId id="306" r:id="rId34"/>
    <p:sldId id="307" r:id="rId35"/>
    <p:sldId id="312" r:id="rId36"/>
    <p:sldId id="313" r:id="rId37"/>
    <p:sldId id="315" r:id="rId38"/>
    <p:sldId id="344" r:id="rId39"/>
    <p:sldId id="345" r:id="rId40"/>
    <p:sldId id="337" r:id="rId41"/>
    <p:sldId id="343" r:id="rId42"/>
    <p:sldId id="335" r:id="rId43"/>
    <p:sldId id="336" r:id="rId44"/>
    <p:sldId id="318" r:id="rId45"/>
    <p:sldId id="338" r:id="rId46"/>
    <p:sldId id="339" r:id="rId47"/>
    <p:sldId id="340" r:id="rId48"/>
    <p:sldId id="347" r:id="rId49"/>
    <p:sldId id="348" r:id="rId50"/>
    <p:sldId id="341" r:id="rId51"/>
    <p:sldId id="346" r:id="rId52"/>
    <p:sldId id="319" r:id="rId53"/>
    <p:sldId id="342" r:id="rId54"/>
    <p:sldId id="320" r:id="rId55"/>
    <p:sldId id="349" r:id="rId56"/>
    <p:sldId id="350" r:id="rId57"/>
    <p:sldId id="351" r:id="rId58"/>
    <p:sldId id="352" r:id="rId59"/>
    <p:sldId id="324" r:id="rId6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8"/>
    <p:restoredTop sz="94664"/>
  </p:normalViewPr>
  <p:slideViewPr>
    <p:cSldViewPr snapToGrid="0" snapToObjects="1">
      <p:cViewPr varScale="1">
        <p:scale>
          <a:sx n="110" d="100"/>
          <a:sy n="110" d="100"/>
        </p:scale>
        <p:origin x="-1062"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Cyrl-B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95AE50-068D-4FDE-A614-FBCDEB45A953}" type="datetimeFigureOut">
              <a:rPr lang="sr-Latn-CS" smtClean="0"/>
              <a:pPr/>
              <a:t>28.1.2018</a:t>
            </a:fld>
            <a:endParaRPr lang="sr-Cyrl-B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Cyrl-B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B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Cyrl-B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27DFEB-0DE2-4A63-BC45-6F0405E8AF1C}" type="slidenum">
              <a:rPr lang="sr-Cyrl-BA" smtClean="0"/>
              <a:pPr/>
              <a:t>‹#›</a:t>
            </a:fld>
            <a:endParaRPr lang="sr-Cyrl-B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ABC5EEAE-9ED3-437D-9DFC-31C11D9F2BD7}" type="slidenum">
              <a:rPr lang="en-US" smtClean="0"/>
              <a:pPr/>
              <a:t>9</a:t>
            </a:fld>
            <a:endParaRPr lang="en-US" smtClean="0"/>
          </a:p>
        </p:txBody>
      </p:sp>
      <p:sp>
        <p:nvSpPr>
          <p:cNvPr id="38915" name="Rectangle 2"/>
          <p:cNvSpPr>
            <a:spLocks noChangeArrowheads="1"/>
          </p:cNvSpPr>
          <p:nvPr/>
        </p:nvSpPr>
        <p:spPr bwMode="auto">
          <a:xfrm>
            <a:off x="930275" y="4484688"/>
            <a:ext cx="5168900" cy="4116387"/>
          </a:xfrm>
          <a:prstGeom prst="rect">
            <a:avLst/>
          </a:prstGeom>
          <a:noFill/>
          <a:ln w="9525">
            <a:noFill/>
            <a:miter lim="800000"/>
            <a:headEnd/>
            <a:tailEnd/>
          </a:ln>
          <a:effectLst/>
        </p:spPr>
        <p:txBody>
          <a:bodyPr lIns="93877" tIns="46938" rIns="93877" bIns="46938"/>
          <a:lstStyle/>
          <a:p>
            <a:pPr defTabSz="630238" eaLnBrk="1" hangingPunct="1"/>
            <a:endParaRPr lang="sr-Latn-CS" sz="800">
              <a:latin typeface="Arial" charset="0"/>
            </a:endParaRPr>
          </a:p>
        </p:txBody>
      </p:sp>
      <p:sp>
        <p:nvSpPr>
          <p:cNvPr id="38916" name="Rectangle 3"/>
          <p:cNvSpPr>
            <a:spLocks noGrp="1" noRot="1" noChangeAspect="1" noChangeArrowheads="1" noTextEdit="1"/>
          </p:cNvSpPr>
          <p:nvPr>
            <p:ph type="sldImg"/>
          </p:nvPr>
        </p:nvSpPr>
        <p:spPr>
          <a:xfrm>
            <a:off x="1296988" y="547688"/>
            <a:ext cx="4268787" cy="3201987"/>
          </a:xfrm>
          <a:ln/>
        </p:spPr>
      </p:sp>
      <p:sp>
        <p:nvSpPr>
          <p:cNvPr id="38917" name="Rectangle 4"/>
          <p:cNvSpPr>
            <a:spLocks noGrp="1" noChangeArrowheads="1"/>
          </p:cNvSpPr>
          <p:nvPr>
            <p:ph type="body" idx="1"/>
          </p:nvPr>
        </p:nvSpPr>
        <p:spPr>
          <a:xfrm>
            <a:off x="1068388" y="4149725"/>
            <a:ext cx="4657725" cy="2941638"/>
          </a:xfrm>
          <a:noFill/>
        </p:spPr>
        <p:txBody>
          <a:bodyPr lIns="91410" tIns="45704" rIns="91410" bIns="45704"/>
          <a:lstStyle/>
          <a:p>
            <a:pPr marL="190500" indent="-190500" eaLnBrk="1" hangingPunct="1"/>
            <a:r>
              <a:rPr lang="en-GB" sz="1000" smtClean="0"/>
              <a:t>•	Atherothrombosis is characterized by an unpredictable, sudden disruption (rupture or erosion/fissure) of an atherosclerotic plaque, which leads to platelet activation and thrombus formation.</a:t>
            </a:r>
          </a:p>
          <a:p>
            <a:pPr marL="190500" indent="-190500" eaLnBrk="1" hangingPunct="1"/>
            <a:endParaRPr lang="en-GB" sz="1000" smtClean="0"/>
          </a:p>
          <a:p>
            <a:pPr marL="190500" indent="-190500" eaLnBrk="1" hangingPunct="1"/>
            <a:r>
              <a:rPr lang="en-GB" sz="1000" smtClean="0"/>
              <a:t>•	The left hand image illustrates the rapid progression of atherothrombosis, showing a disrupted coronary plaque with occlusive thrombosis superimposed.</a:t>
            </a:r>
            <a:r>
              <a:rPr lang="en-GB" sz="1000" baseline="30000" smtClean="0"/>
              <a:t>1</a:t>
            </a:r>
            <a:endParaRPr lang="en-GB" sz="1000" smtClean="0"/>
          </a:p>
          <a:p>
            <a:pPr marL="190500" indent="-190500" eaLnBrk="1" hangingPunct="1"/>
            <a:endParaRPr lang="en-GB" sz="1000" smtClean="0"/>
          </a:p>
          <a:p>
            <a:pPr marL="190500" indent="-190500" eaLnBrk="1" hangingPunct="1"/>
            <a:r>
              <a:rPr lang="en-GB" sz="1000" smtClean="0"/>
              <a:t>•	The right hand image shows plaque erosion with an acute coronary thrombosis.</a:t>
            </a:r>
            <a:r>
              <a:rPr lang="en-GB" sz="1000" baseline="30000" smtClean="0"/>
              <a:t>2</a:t>
            </a:r>
            <a:endParaRPr lang="en-GB" sz="1000" smtClean="0"/>
          </a:p>
          <a:p>
            <a:pPr marL="190500" indent="-190500" eaLnBrk="1" hangingPunct="1"/>
            <a:endParaRPr lang="en-GB" sz="1000" smtClean="0"/>
          </a:p>
          <a:p>
            <a:pPr marL="190500" indent="-190500" eaLnBrk="1" hangingPunct="1"/>
            <a:r>
              <a:rPr lang="en-GB" sz="1000" smtClean="0"/>
              <a:t>•	Atherothrombosis is the underlying condition that results in events leading to myocardial infarction, ischemic stroke, and vascular death. Cardiovascular, cerebrovascular and peripheral vascular disease (also known as peripheral arterial disease) are part of a continuum of diseases with the common underlying pathophysiology of atherothrombosis.</a:t>
            </a:r>
          </a:p>
          <a:p>
            <a:pPr marL="190500" indent="-190500" eaLnBrk="1" hangingPunct="1"/>
            <a:endParaRPr lang="en-GB" sz="1000" smtClean="0"/>
          </a:p>
          <a:p>
            <a:pPr marL="190500" indent="-190500" eaLnBrk="1" hangingPunct="1"/>
            <a:endParaRPr lang="en-GB" sz="1000" smtClean="0"/>
          </a:p>
          <a:p>
            <a:pPr marL="190500" indent="-190500" eaLnBrk="1" hangingPunct="1"/>
            <a:r>
              <a:rPr lang="en-GB" sz="900" b="1" smtClean="0"/>
              <a:t>References</a:t>
            </a:r>
            <a:endParaRPr lang="en-GB" sz="900" smtClean="0"/>
          </a:p>
          <a:p>
            <a:pPr marL="190500" indent="-190500" eaLnBrk="1" hangingPunct="1"/>
            <a:r>
              <a:rPr lang="en-GB" sz="900" smtClean="0"/>
              <a:t>1. 	Falk E </a:t>
            </a:r>
            <a:r>
              <a:rPr lang="en-GB" sz="900" i="1" smtClean="0"/>
              <a:t>et al. Circulation</a:t>
            </a:r>
            <a:r>
              <a:rPr lang="en-GB" sz="900" smtClean="0"/>
              <a:t> 1995; 92: 657–671. </a:t>
            </a:r>
          </a:p>
          <a:p>
            <a:pPr marL="190500" indent="-190500" eaLnBrk="1" hangingPunct="1"/>
            <a:r>
              <a:rPr lang="en-GB" sz="900" smtClean="0"/>
              <a:t>2. 	Arbustini E </a:t>
            </a:r>
            <a:r>
              <a:rPr lang="en-GB" sz="900" i="1" smtClean="0"/>
              <a:t>et al. Heart</a:t>
            </a:r>
            <a:r>
              <a:rPr lang="en-GB" sz="900" smtClean="0"/>
              <a:t> 1999; 82: 269–272.</a:t>
            </a:r>
            <a:endParaRPr lang="en-GB" sz="10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D27DFEB-0DE2-4A63-BC45-6F0405E8AF1C}" type="slidenum">
              <a:rPr lang="sr-Cyrl-BA" smtClean="0"/>
              <a:pPr/>
              <a:t>32</a:t>
            </a:fld>
            <a:endParaRPr lang="sr-Cyrl-B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fld id="{250A9DF6-5777-4464-95A4-EE7EEF9EF169}" type="datetimeFigureOut">
              <a:rPr lang="en-US"/>
              <a:pPr/>
              <a:t>1/28/2018</a:t>
            </a:fld>
            <a:endParaRPr lang="en-U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3AA1EAA5-63D6-4CA2-A7C4-010E13ECE32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2AD779A5-1D42-46E0-85CA-2A3C16F6D686}" type="datetimeFigureOut">
              <a:rPr lang="en-US"/>
              <a:pPr/>
              <a:t>1/28/2018</a:t>
            </a:fld>
            <a:endParaRPr lang="en-U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F9C1EC66-F2E3-408F-8D92-BFF651742A3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AC7B478B-A66D-44BA-9714-A9E221888F55}" type="datetimeFigureOut">
              <a:rPr lang="en-US"/>
              <a:pPr/>
              <a:t>1/28/2018</a:t>
            </a:fld>
            <a:endParaRPr lang="en-U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20CF59BE-1F81-4461-8129-5F4537855D48}"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solidFill>
                <a:srgbClr val="D1E1E3"/>
              </a:solidFill>
            </a:endParaRPr>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solidFill>
                <a:srgbClr val="D1E1E3"/>
              </a:solidFill>
            </a:endParaRPr>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0DF73479-C8C7-42EA-A852-D0C79BE20D80}" type="slidenum">
              <a:rPr lang="en-US">
                <a:solidFill>
                  <a:srgbClr val="D1E1E3"/>
                </a:solidFill>
              </a:rPr>
              <a:pPr>
                <a:defRPr/>
              </a:pPr>
              <a:t>‹#›</a:t>
            </a:fld>
            <a:endParaRPr lang="en-US" dirty="0">
              <a:solidFill>
                <a:srgbClr val="D1E1E3"/>
              </a:solidFill>
            </a:endParaRPr>
          </a:p>
        </p:txBody>
      </p:sp>
    </p:spTree>
    <p:extLst>
      <p:ext uri="{BB962C8B-B14F-4D97-AF65-F5344CB8AC3E}">
        <p14:creationId xmlns="" xmlns:p14="http://schemas.microsoft.com/office/powerpoint/2010/main" val="4182256404"/>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fld id="{D2D2C762-0169-4F3E-95E7-1ADAC05B0055}" type="datetimeFigureOut">
              <a:rPr lang="en-US"/>
              <a:pPr/>
              <a:t>1/28/2018</a:t>
            </a:fld>
            <a:endParaRPr lang="en-U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3322AC86-266B-45C6-9253-456BE04DFB13}"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203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06203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xfrm>
            <a:off x="457200" y="6245225"/>
            <a:ext cx="2133600" cy="476250"/>
          </a:xfrm>
          <a:prstGeom prst="rect">
            <a:avLst/>
          </a:prstGeom>
        </p:spPr>
        <p:txBody>
          <a:bodyPr/>
          <a:lstStyle>
            <a:lvl1pPr>
              <a:defRPr>
                <a:latin typeface="Arial" charset="0"/>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xfrm>
            <a:off x="3124200" y="6245225"/>
            <a:ext cx="2895600" cy="476250"/>
          </a:xfrm>
          <a:prstGeom prst="rect">
            <a:avLst/>
          </a:prstGeom>
        </p:spPr>
        <p:txBody>
          <a:bodyPr/>
          <a:lstStyle>
            <a:lvl1pPr>
              <a:defRPr>
                <a:latin typeface="Arial" charset="0"/>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29E626B4-98A0-4795-A6DF-D8242E2E8403}" type="slidenum">
              <a:rPr lang="en-US" altLang="sr-Latn-RS">
                <a:solidFill>
                  <a:srgbClr val="000000"/>
                </a:solidFill>
                <a:latin typeface="Arial" pitchFamily="34" charset="0"/>
              </a:rPr>
              <a:pPr>
                <a:defRPr/>
              </a:pPr>
              <a:t>‹#›</a:t>
            </a:fld>
            <a:endParaRPr lang="en-US" altLang="sr-Latn-RS">
              <a:solidFill>
                <a:srgbClr val="000000"/>
              </a:solidFill>
              <a:latin typeface="Arial"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22B43704-682D-46C1-90FD-FC62C6D57C58}" type="datetimeFigureOut">
              <a:rPr lang="en-US"/>
              <a:pPr/>
              <a:t>1/28/2018</a:t>
            </a:fld>
            <a:endParaRPr lang="en-US"/>
          </a:p>
        </p:txBody>
      </p:sp>
      <p:sp>
        <p:nvSpPr>
          <p:cNvPr id="5" name="Footer Placeholder 4"/>
          <p:cNvSpPr>
            <a:spLocks noGrp="1"/>
          </p:cNvSpPr>
          <p:nvPr>
            <p:ph type="ftr" sz="quarter" idx="11"/>
          </p:nvPr>
        </p:nvSpPr>
        <p:spPr/>
        <p:txBody>
          <a:bodyPr/>
          <a:lstStyle>
            <a:lvl1pPr>
              <a:defRPr/>
            </a:lvl1pPr>
          </a:lstStyle>
          <a:p>
            <a:endParaRPr lang="sr-Latn-CS"/>
          </a:p>
        </p:txBody>
      </p:sp>
      <p:sp>
        <p:nvSpPr>
          <p:cNvPr id="6" name="Slide Number Placeholder 5"/>
          <p:cNvSpPr>
            <a:spLocks noGrp="1"/>
          </p:cNvSpPr>
          <p:nvPr>
            <p:ph type="sldNum" sz="quarter" idx="12"/>
          </p:nvPr>
        </p:nvSpPr>
        <p:spPr/>
        <p:txBody>
          <a:bodyPr/>
          <a:lstStyle>
            <a:lvl1pPr>
              <a:defRPr/>
            </a:lvl1pPr>
          </a:lstStyle>
          <a:p>
            <a:fld id="{FCC05AB1-2B6D-47C2-9800-2ECE5FDF746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fld id="{6FD526DE-D0CD-49FE-8E24-F724E8973D5F}" type="datetimeFigureOut">
              <a:rPr lang="en-US"/>
              <a:pPr/>
              <a:t>1/28/2018</a:t>
            </a:fld>
            <a:endParaRPr lang="en-US"/>
          </a:p>
        </p:txBody>
      </p:sp>
      <p:sp>
        <p:nvSpPr>
          <p:cNvPr id="6" name="Footer Placeholder 4"/>
          <p:cNvSpPr>
            <a:spLocks noGrp="1"/>
          </p:cNvSpPr>
          <p:nvPr>
            <p:ph type="ftr" sz="quarter" idx="11"/>
          </p:nvPr>
        </p:nvSpPr>
        <p:spPr/>
        <p:txBody>
          <a:bodyPr/>
          <a:lstStyle>
            <a:lvl1pPr>
              <a:defRPr/>
            </a:lvl1pPr>
          </a:lstStyle>
          <a:p>
            <a:endParaRPr lang="sr-Latn-CS"/>
          </a:p>
        </p:txBody>
      </p:sp>
      <p:sp>
        <p:nvSpPr>
          <p:cNvPr id="7" name="Slide Number Placeholder 5"/>
          <p:cNvSpPr>
            <a:spLocks noGrp="1"/>
          </p:cNvSpPr>
          <p:nvPr>
            <p:ph type="sldNum" sz="quarter" idx="12"/>
          </p:nvPr>
        </p:nvSpPr>
        <p:spPr/>
        <p:txBody>
          <a:bodyPr/>
          <a:lstStyle>
            <a:lvl1pPr>
              <a:defRPr/>
            </a:lvl1pPr>
          </a:lstStyle>
          <a:p>
            <a:fld id="{DED8BCCB-B56C-418E-A8B6-8AF2DCD81AB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fld id="{91ADF773-55A6-4C25-AF83-78AC35BA71D5}" type="datetimeFigureOut">
              <a:rPr lang="en-US"/>
              <a:pPr/>
              <a:t>1/28/2018</a:t>
            </a:fld>
            <a:endParaRPr lang="en-US"/>
          </a:p>
        </p:txBody>
      </p:sp>
      <p:sp>
        <p:nvSpPr>
          <p:cNvPr id="8" name="Footer Placeholder 4"/>
          <p:cNvSpPr>
            <a:spLocks noGrp="1"/>
          </p:cNvSpPr>
          <p:nvPr>
            <p:ph type="ftr" sz="quarter" idx="11"/>
          </p:nvPr>
        </p:nvSpPr>
        <p:spPr/>
        <p:txBody>
          <a:bodyPr/>
          <a:lstStyle>
            <a:lvl1pPr>
              <a:defRPr/>
            </a:lvl1pPr>
          </a:lstStyle>
          <a:p>
            <a:endParaRPr lang="sr-Latn-CS"/>
          </a:p>
        </p:txBody>
      </p:sp>
      <p:sp>
        <p:nvSpPr>
          <p:cNvPr id="9" name="Slide Number Placeholder 5"/>
          <p:cNvSpPr>
            <a:spLocks noGrp="1"/>
          </p:cNvSpPr>
          <p:nvPr>
            <p:ph type="sldNum" sz="quarter" idx="12"/>
          </p:nvPr>
        </p:nvSpPr>
        <p:spPr/>
        <p:txBody>
          <a:bodyPr/>
          <a:lstStyle>
            <a:lvl1pPr>
              <a:defRPr/>
            </a:lvl1pPr>
          </a:lstStyle>
          <a:p>
            <a:fld id="{62C5C03A-63A4-4DCB-A8E7-2D731079343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fld id="{5951D687-6080-4EF8-8D4B-8EB8253B42FB}" type="datetimeFigureOut">
              <a:rPr lang="en-US"/>
              <a:pPr/>
              <a:t>1/28/2018</a:t>
            </a:fld>
            <a:endParaRPr lang="en-US"/>
          </a:p>
        </p:txBody>
      </p:sp>
      <p:sp>
        <p:nvSpPr>
          <p:cNvPr id="4" name="Footer Placeholder 4"/>
          <p:cNvSpPr>
            <a:spLocks noGrp="1"/>
          </p:cNvSpPr>
          <p:nvPr>
            <p:ph type="ftr" sz="quarter" idx="11"/>
          </p:nvPr>
        </p:nvSpPr>
        <p:spPr/>
        <p:txBody>
          <a:bodyPr/>
          <a:lstStyle>
            <a:lvl1pPr>
              <a:defRPr/>
            </a:lvl1pPr>
          </a:lstStyle>
          <a:p>
            <a:endParaRPr lang="sr-Latn-CS"/>
          </a:p>
        </p:txBody>
      </p:sp>
      <p:sp>
        <p:nvSpPr>
          <p:cNvPr id="5" name="Slide Number Placeholder 5"/>
          <p:cNvSpPr>
            <a:spLocks noGrp="1"/>
          </p:cNvSpPr>
          <p:nvPr>
            <p:ph type="sldNum" sz="quarter" idx="12"/>
          </p:nvPr>
        </p:nvSpPr>
        <p:spPr/>
        <p:txBody>
          <a:bodyPr/>
          <a:lstStyle>
            <a:lvl1pPr>
              <a:defRPr/>
            </a:lvl1pPr>
          </a:lstStyle>
          <a:p>
            <a:fld id="{C521A8F4-97D0-49E8-B9A5-86DA35B7F7F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BD7FEFD0-E82D-440F-8BBC-348F26A7E171}" type="datetimeFigureOut">
              <a:rPr lang="en-US"/>
              <a:pPr/>
              <a:t>1/28/2018</a:t>
            </a:fld>
            <a:endParaRPr lang="en-US"/>
          </a:p>
        </p:txBody>
      </p:sp>
      <p:sp>
        <p:nvSpPr>
          <p:cNvPr id="3" name="Footer Placeholder 4"/>
          <p:cNvSpPr>
            <a:spLocks noGrp="1"/>
          </p:cNvSpPr>
          <p:nvPr>
            <p:ph type="ftr" sz="quarter" idx="11"/>
          </p:nvPr>
        </p:nvSpPr>
        <p:spPr/>
        <p:txBody>
          <a:bodyPr/>
          <a:lstStyle>
            <a:lvl1pPr>
              <a:defRPr/>
            </a:lvl1pPr>
          </a:lstStyle>
          <a:p>
            <a:endParaRPr lang="sr-Latn-CS"/>
          </a:p>
        </p:txBody>
      </p:sp>
      <p:sp>
        <p:nvSpPr>
          <p:cNvPr id="4" name="Slide Number Placeholder 5"/>
          <p:cNvSpPr>
            <a:spLocks noGrp="1"/>
          </p:cNvSpPr>
          <p:nvPr>
            <p:ph type="sldNum" sz="quarter" idx="12"/>
          </p:nvPr>
        </p:nvSpPr>
        <p:spPr/>
        <p:txBody>
          <a:bodyPr/>
          <a:lstStyle>
            <a:lvl1pPr>
              <a:defRPr/>
            </a:lvl1pPr>
          </a:lstStyle>
          <a:p>
            <a:fld id="{D10A9B5B-E50B-48C5-B8F6-EF8CCD29660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CDD48879-9943-4749-A183-DC762622CAAB}" type="datetimeFigureOut">
              <a:rPr lang="en-US"/>
              <a:pPr/>
              <a:t>1/28/2018</a:t>
            </a:fld>
            <a:endParaRPr lang="en-US"/>
          </a:p>
        </p:txBody>
      </p:sp>
      <p:sp>
        <p:nvSpPr>
          <p:cNvPr id="6" name="Footer Placeholder 4"/>
          <p:cNvSpPr>
            <a:spLocks noGrp="1"/>
          </p:cNvSpPr>
          <p:nvPr>
            <p:ph type="ftr" sz="quarter" idx="11"/>
          </p:nvPr>
        </p:nvSpPr>
        <p:spPr/>
        <p:txBody>
          <a:bodyPr/>
          <a:lstStyle>
            <a:lvl1pPr>
              <a:defRPr/>
            </a:lvl1pPr>
          </a:lstStyle>
          <a:p>
            <a:endParaRPr lang="sr-Latn-CS"/>
          </a:p>
        </p:txBody>
      </p:sp>
      <p:sp>
        <p:nvSpPr>
          <p:cNvPr id="7" name="Slide Number Placeholder 5"/>
          <p:cNvSpPr>
            <a:spLocks noGrp="1"/>
          </p:cNvSpPr>
          <p:nvPr>
            <p:ph type="sldNum" sz="quarter" idx="12"/>
          </p:nvPr>
        </p:nvSpPr>
        <p:spPr/>
        <p:txBody>
          <a:bodyPr/>
          <a:lstStyle>
            <a:lvl1pPr>
              <a:defRPr/>
            </a:lvl1pPr>
          </a:lstStyle>
          <a:p>
            <a:fld id="{FF8CE6B0-6E83-4652-9E90-334C1536838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D60BB3C-08BA-4757-B1D7-315CBD265F0D}" type="datetimeFigureOut">
              <a:rPr lang="en-US"/>
              <a:pPr/>
              <a:t>1/28/2018</a:t>
            </a:fld>
            <a:endParaRPr lang="en-US"/>
          </a:p>
        </p:txBody>
      </p:sp>
      <p:sp>
        <p:nvSpPr>
          <p:cNvPr id="6" name="Footer Placeholder 4"/>
          <p:cNvSpPr>
            <a:spLocks noGrp="1"/>
          </p:cNvSpPr>
          <p:nvPr>
            <p:ph type="ftr" sz="quarter" idx="11"/>
          </p:nvPr>
        </p:nvSpPr>
        <p:spPr/>
        <p:txBody>
          <a:bodyPr/>
          <a:lstStyle>
            <a:lvl1pPr>
              <a:defRPr/>
            </a:lvl1pPr>
          </a:lstStyle>
          <a:p>
            <a:endParaRPr lang="sr-Latn-CS"/>
          </a:p>
        </p:txBody>
      </p:sp>
      <p:sp>
        <p:nvSpPr>
          <p:cNvPr id="7" name="Slide Number Placeholder 5"/>
          <p:cNvSpPr>
            <a:spLocks noGrp="1"/>
          </p:cNvSpPr>
          <p:nvPr>
            <p:ph type="sldNum" sz="quarter" idx="12"/>
          </p:nvPr>
        </p:nvSpPr>
        <p:spPr/>
        <p:txBody>
          <a:bodyPr/>
          <a:lstStyle>
            <a:lvl1pPr>
              <a:defRPr/>
            </a:lvl1pPr>
          </a:lstStyle>
          <a:p>
            <a:fld id="{64FCD336-DDE0-4DE5-A9AC-04442CA101E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B8A4482D-EF09-49BF-92D1-A7A87399DB39}" type="datetimeFigureOut">
              <a:rPr lang="en-US"/>
              <a:pPr/>
              <a:t>1/28/2018</a:t>
            </a:fld>
            <a:endParaRPr 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sr-Latn-C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198A3578-3EF3-4D02-8F5E-953C3B56A789}"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defRPr>
      </a:lvl2pPr>
      <a:lvl3pPr algn="l" rtl="0" fontAlgn="base">
        <a:lnSpc>
          <a:spcPct val="90000"/>
        </a:lnSpc>
        <a:spcBef>
          <a:spcPct val="0"/>
        </a:spcBef>
        <a:spcAft>
          <a:spcPct val="0"/>
        </a:spcAft>
        <a:defRPr sz="4400">
          <a:solidFill>
            <a:schemeClr val="tx1"/>
          </a:solidFill>
          <a:latin typeface="Calibri Light" pitchFamily="34" charset="0"/>
        </a:defRPr>
      </a:lvl3pPr>
      <a:lvl4pPr algn="l" rtl="0" fontAlgn="base">
        <a:lnSpc>
          <a:spcPct val="90000"/>
        </a:lnSpc>
        <a:spcBef>
          <a:spcPct val="0"/>
        </a:spcBef>
        <a:spcAft>
          <a:spcPct val="0"/>
        </a:spcAft>
        <a:defRPr sz="4400">
          <a:solidFill>
            <a:schemeClr val="tx1"/>
          </a:solidFill>
          <a:latin typeface="Calibri Light" pitchFamily="34" charset="0"/>
        </a:defRPr>
      </a:lvl4pPr>
      <a:lvl5pPr algn="l" rtl="0" fontAlgn="base">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620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sr-Latn-CS" smtClean="0"/>
          </a:p>
        </p:txBody>
      </p:sp>
      <p:sp>
        <p:nvSpPr>
          <p:cNvPr id="1027" name="Rectangle 3"/>
          <p:cNvSpPr>
            <a:spLocks noGrp="1" noChangeArrowheads="1"/>
          </p:cNvSpPr>
          <p:nvPr>
            <p:ph type="body" idx="1"/>
          </p:nvPr>
        </p:nvSpPr>
        <p:spPr bwMode="auto">
          <a:xfrm>
            <a:off x="457200" y="228758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smtClean="0"/>
          </a:p>
        </p:txBody>
      </p:sp>
      <p:pic>
        <p:nvPicPr>
          <p:cNvPr id="1028" name="Picture 8" descr="LOGO"/>
          <p:cNvPicPr>
            <a:picLocks noChangeAspect="1" noChangeArrowheads="1"/>
          </p:cNvPicPr>
          <p:nvPr/>
        </p:nvPicPr>
        <p:blipFill>
          <a:blip r:embed="rId14" cstate="print"/>
          <a:srcRect/>
          <a:stretch>
            <a:fillRect/>
          </a:stretch>
        </p:blipFill>
        <p:spPr bwMode="auto">
          <a:xfrm>
            <a:off x="2000250" y="0"/>
            <a:ext cx="4857750" cy="11636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eaLnBrk="1" fontAlgn="base" hangingPunct="1">
        <a:spcBef>
          <a:spcPct val="0"/>
        </a:spcBef>
        <a:spcAft>
          <a:spcPct val="0"/>
        </a:spcAft>
        <a:defRPr sz="3600">
          <a:solidFill>
            <a:schemeClr val="tx2"/>
          </a:solidFill>
          <a:latin typeface="Arial" charset="0"/>
        </a:defRPr>
      </a:lvl6pPr>
      <a:lvl7pPr marL="914400" algn="ctr" rtl="0" eaLnBrk="1" fontAlgn="base" hangingPunct="1">
        <a:spcBef>
          <a:spcPct val="0"/>
        </a:spcBef>
        <a:spcAft>
          <a:spcPct val="0"/>
        </a:spcAft>
        <a:defRPr sz="3600">
          <a:solidFill>
            <a:schemeClr val="tx2"/>
          </a:solidFill>
          <a:latin typeface="Arial" charset="0"/>
        </a:defRPr>
      </a:lvl7pPr>
      <a:lvl8pPr marL="1371600" algn="ctr" rtl="0" eaLnBrk="1" fontAlgn="base" hangingPunct="1">
        <a:spcBef>
          <a:spcPct val="0"/>
        </a:spcBef>
        <a:spcAft>
          <a:spcPct val="0"/>
        </a:spcAft>
        <a:defRPr sz="3600">
          <a:solidFill>
            <a:schemeClr val="tx2"/>
          </a:solidFill>
          <a:latin typeface="Arial" charset="0"/>
        </a:defRPr>
      </a:lvl8pPr>
      <a:lvl9pPr marL="1828800" algn="ctr"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eurheartj.oxfordjournals.org/content/early/2015/09/09/eurheartj.ehv320"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sr-Cyrl-RS" sz="2800" dirty="0" smtClean="0"/>
              <a:t>Клиничка пропедевтика за фармацеуте</a:t>
            </a:r>
            <a:r>
              <a:rPr lang="sr-Cyrl-RS" sz="4000" dirty="0" smtClean="0"/>
              <a:t/>
            </a:r>
            <a:br>
              <a:rPr lang="sr-Cyrl-RS" sz="4000" dirty="0" smtClean="0"/>
            </a:br>
            <a:r>
              <a:rPr lang="sr-Cyrl-RS" sz="2800" dirty="0" smtClean="0"/>
              <a:t>Интегрисане академске студије </a:t>
            </a:r>
            <a:r>
              <a:rPr lang="sr-Cyrl-RS" sz="2800" dirty="0" smtClean="0"/>
              <a:t>фармације</a:t>
            </a:r>
            <a:r>
              <a:rPr lang="sr-Cyrl-RS" sz="4000" dirty="0" smtClean="0"/>
              <a:t/>
            </a:r>
            <a:br>
              <a:rPr lang="sr-Cyrl-RS" sz="4000" dirty="0" smtClean="0"/>
            </a:br>
            <a:r>
              <a:rPr lang="sr-Cyrl-RS" sz="4000" dirty="0" smtClean="0"/>
              <a:t> </a:t>
            </a:r>
            <a:r>
              <a:rPr lang="sr-Cyrl-RS" sz="4000" dirty="0" smtClean="0"/>
              <a:t/>
            </a:r>
            <a:br>
              <a:rPr lang="sr-Cyrl-RS" sz="4000" dirty="0" smtClean="0"/>
            </a:br>
            <a:r>
              <a:rPr lang="sr-Cyrl-RS" sz="4000" dirty="0" smtClean="0"/>
              <a:t>Акутни </a:t>
            </a:r>
            <a:r>
              <a:rPr lang="sr-Cyrl-RS" sz="4000" dirty="0" smtClean="0"/>
              <a:t>коронарни синдром</a:t>
            </a:r>
            <a:br>
              <a:rPr lang="sr-Cyrl-RS" sz="4000" dirty="0" smtClean="0"/>
            </a:br>
            <a:r>
              <a:rPr lang="sr-Cyrl-RS" sz="4000" dirty="0" smtClean="0"/>
              <a:t>Инфаркт миокарда </a:t>
            </a:r>
            <a:br>
              <a:rPr lang="sr-Cyrl-RS" sz="4000" dirty="0" smtClean="0"/>
            </a:br>
            <a:endParaRPr lang="en-US" sz="4000" b="1" dirty="0" smtClean="0">
              <a:solidFill>
                <a:schemeClr val="accent6">
                  <a:lumMod val="75000"/>
                </a:schemeClr>
              </a:solidFill>
            </a:endParaRPr>
          </a:p>
        </p:txBody>
      </p:sp>
      <p:sp>
        <p:nvSpPr>
          <p:cNvPr id="2051" name="Rectangle 3"/>
          <p:cNvSpPr>
            <a:spLocks noGrp="1" noChangeArrowheads="1"/>
          </p:cNvSpPr>
          <p:nvPr>
            <p:ph type="subTitle" idx="1"/>
          </p:nvPr>
        </p:nvSpPr>
        <p:spPr>
          <a:xfrm>
            <a:off x="611188" y="4343378"/>
            <a:ext cx="7705725" cy="1752600"/>
          </a:xfrm>
        </p:spPr>
        <p:txBody>
          <a:bodyPr/>
          <a:lstStyle/>
          <a:p>
            <a:r>
              <a:rPr lang="sr-Cyrl-RS" dirty="0" smtClean="0"/>
              <a:t>Проф. Др Владимир Милорадовић</a:t>
            </a:r>
          </a:p>
          <a:p>
            <a:r>
              <a:rPr lang="sr-Cyrl-RS" dirty="0" smtClean="0"/>
              <a:t>4 недеља наставе</a:t>
            </a:r>
            <a:endParaRPr lang="en-US" dirty="0" smtClean="0"/>
          </a:p>
          <a:p>
            <a:pPr eaLnBrk="1" hangingPunct="1">
              <a:defRPr/>
            </a:pPr>
            <a:endParaRPr lang="en-US" dirty="0" smtClean="0">
              <a:solidFill>
                <a:schemeClr val="accent6">
                  <a:lumMod val="60000"/>
                  <a:lumOff val="4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rrowheads="1"/>
          </p:cNvSpPr>
          <p:nvPr>
            <p:ph type="title"/>
          </p:nvPr>
        </p:nvSpPr>
        <p:spPr>
          <a:xfrm>
            <a:off x="457200" y="1062038"/>
            <a:ext cx="8229600" cy="854075"/>
          </a:xfrm>
        </p:spPr>
        <p:txBody>
          <a:bodyPr/>
          <a:lstStyle/>
          <a:p>
            <a:pPr eaLnBrk="1" hangingPunct="1"/>
            <a:r>
              <a:rPr lang="sr-Latn-CS" smtClean="0">
                <a:latin typeface="Times New Roman" pitchFamily="18" charset="0"/>
                <a:cs typeface="Times New Roman" pitchFamily="18" charset="0"/>
              </a:rPr>
              <a:t>Нестабилни плак</a:t>
            </a:r>
            <a:endParaRPr lang="en-US" smtClean="0">
              <a:latin typeface="Times New Roman" pitchFamily="18" charset="0"/>
              <a:cs typeface="Times New Roman" pitchFamily="18" charset="0"/>
            </a:endParaRPr>
          </a:p>
        </p:txBody>
      </p:sp>
      <p:sp>
        <p:nvSpPr>
          <p:cNvPr id="7171" name="Rectangle 3"/>
          <p:cNvSpPr>
            <a:spLocks noGrp="1" noChangeArrowheads="1"/>
          </p:cNvSpPr>
          <p:nvPr>
            <p:ph idx="1"/>
          </p:nvPr>
        </p:nvSpPr>
        <p:spPr>
          <a:xfrm>
            <a:off x="0" y="2133600"/>
            <a:ext cx="8964613" cy="4464050"/>
          </a:xfrm>
        </p:spPr>
        <p:txBody>
          <a:bodyPr rtlCol="0">
            <a:normAutofit/>
          </a:bodyPr>
          <a:lstStyle/>
          <a:p>
            <a:pPr eaLnBrk="1" fontAlgn="auto" hangingPunct="1">
              <a:spcAft>
                <a:spcPts val="0"/>
              </a:spcAft>
              <a:buFont typeface="Arial" pitchFamily="34" charset="0"/>
              <a:buChar char="•"/>
              <a:defRPr/>
            </a:pPr>
            <a:r>
              <a:rPr lang="sr-Cyrl-RS" dirty="0" smtClean="0">
                <a:latin typeface="Times New Roman" pitchFamily="18" charset="0"/>
                <a:cs typeface="Times New Roman" pitchFamily="18" charset="0"/>
              </a:rPr>
              <a:t>Смањен број глаткомишићних ћелија</a:t>
            </a:r>
            <a:endParaRPr lang="sr-Latn-CS"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sr-Cyrl-RS" dirty="0" smtClean="0">
                <a:latin typeface="Times New Roman" pitchFamily="18" charset="0"/>
                <a:cs typeface="Times New Roman" pitchFamily="18" charset="0"/>
              </a:rPr>
              <a:t>Танка фиброзна капа &lt; 50 микрона</a:t>
            </a:r>
            <a:endParaRPr lang="sr-Latn-CS"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sr-Cyrl-RS" dirty="0" smtClean="0">
                <a:latin typeface="Times New Roman" pitchFamily="18" charset="0"/>
                <a:cs typeface="Times New Roman" pitchFamily="18" charset="0"/>
              </a:rPr>
              <a:t>Висок садржај мастима богатих макрофага</a:t>
            </a:r>
            <a:endParaRPr lang="en-US"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en-US" dirty="0" smtClean="0">
                <a:latin typeface="Times New Roman" pitchFamily="18" charset="0"/>
                <a:cs typeface="Times New Roman" pitchFamily="18" charset="0"/>
              </a:rPr>
              <a:t>A</a:t>
            </a:r>
            <a:r>
              <a:rPr lang="sr-Cyrl-RS" dirty="0" smtClean="0">
                <a:latin typeface="Times New Roman" pitchFamily="18" charset="0"/>
                <a:cs typeface="Times New Roman" pitchFamily="18" charset="0"/>
              </a:rPr>
              <a:t>ктивиране инфламаторне ћелије</a:t>
            </a:r>
            <a:endParaRPr lang="sr-Latn-CS" dirty="0" smtClean="0">
              <a:latin typeface="Times New Roman" pitchFamily="18" charset="0"/>
              <a:cs typeface="Times New Roman" pitchFamily="18" charset="0"/>
            </a:endParaRPr>
          </a:p>
          <a:p>
            <a:pPr eaLnBrk="1" fontAlgn="auto" hangingPunct="1">
              <a:spcAft>
                <a:spcPts val="0"/>
              </a:spcAft>
              <a:buClr>
                <a:srgbClr val="FFCC00"/>
              </a:buClr>
              <a:buFont typeface="Arial" pitchFamily="34" charset="0"/>
              <a:buChar char="•"/>
              <a:defRPr/>
            </a:pPr>
            <a:r>
              <a:rPr lang="sr-Cyrl-RS" dirty="0" smtClean="0">
                <a:latin typeface="Times New Roman" pitchFamily="18" charset="0"/>
                <a:cs typeface="Times New Roman" pitchFamily="18" charset="0"/>
              </a:rPr>
              <a:t> Смањен</a:t>
            </a:r>
            <a:r>
              <a:rPr lang="sr-Cyrl-RS" dirty="0" smtClean="0">
                <a:solidFill>
                  <a:srgbClr val="FFFFFF"/>
                </a:solidFill>
                <a:latin typeface="Times New Roman" pitchFamily="18" charset="0"/>
                <a:cs typeface="Times New Roman" pitchFamily="18" charset="0"/>
              </a:rPr>
              <a:t> </a:t>
            </a:r>
            <a:r>
              <a:rPr lang="sr-Cyrl-RS" dirty="0" smtClean="0">
                <a:latin typeface="Times New Roman" pitchFamily="18" charset="0"/>
                <a:cs typeface="Times New Roman" pitchFamily="18" charset="0"/>
              </a:rPr>
              <a:t>садржај колагена </a:t>
            </a:r>
          </a:p>
          <a:p>
            <a:pPr eaLnBrk="1" fontAlgn="auto" hangingPunct="1">
              <a:spcAft>
                <a:spcPts val="0"/>
              </a:spcAft>
              <a:buClr>
                <a:srgbClr val="FFCC00"/>
              </a:buClr>
              <a:buFont typeface="Arial" pitchFamily="34" charset="0"/>
              <a:buChar char="•"/>
              <a:defRPr/>
            </a:pPr>
            <a:r>
              <a:rPr lang="sr-Cyrl-RS" dirty="0" smtClean="0">
                <a:latin typeface="Times New Roman" pitchFamily="18" charset="0"/>
                <a:cs typeface="Times New Roman" pitchFamily="18" charset="0"/>
              </a:rPr>
              <a:t>Присутна неовакуларизација уз повећан број ваза вазорум</a:t>
            </a:r>
            <a:r>
              <a:rPr lang="sr-Latn-CS"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1292225" y="1214423"/>
            <a:ext cx="6557963" cy="4143403"/>
          </a:xfrm>
          <a:prstGeom prst="rect">
            <a:avLst/>
          </a:prstGeom>
          <a:noFill/>
          <a:ln w="9525">
            <a:noFill/>
            <a:miter lim="800000"/>
            <a:headEnd/>
            <a:tailEnd/>
          </a:ln>
          <a:effectLst/>
        </p:spPr>
      </p:pic>
      <p:sp>
        <p:nvSpPr>
          <p:cNvPr id="3" name="Title 2"/>
          <p:cNvSpPr>
            <a:spLocks noGrp="1"/>
          </p:cNvSpPr>
          <p:nvPr>
            <p:ph type="title"/>
          </p:nvPr>
        </p:nvSpPr>
        <p:spPr/>
        <p:txBody>
          <a:bodyPr/>
          <a:lstStyle/>
          <a:p>
            <a:endParaRPr lang="sr-Cyrl-BA"/>
          </a:p>
        </p:txBody>
      </p:sp>
      <p:sp>
        <p:nvSpPr>
          <p:cNvPr id="4" name="Picture Placeholder 3"/>
          <p:cNvSpPr>
            <a:spLocks noGrp="1"/>
          </p:cNvSpPr>
          <p:nvPr>
            <p:ph type="pic" idx="1"/>
          </p:nvPr>
        </p:nvSpPr>
        <p:spPr/>
      </p:sp>
      <p:sp>
        <p:nvSpPr>
          <p:cNvPr id="5" name="Text Placeholder 4"/>
          <p:cNvSpPr>
            <a:spLocks noGrp="1"/>
          </p:cNvSpPr>
          <p:nvPr>
            <p:ph type="body" sz="half" idx="2"/>
          </p:nvPr>
        </p:nvSpPr>
        <p:spPr>
          <a:xfrm>
            <a:off x="1285852" y="5500702"/>
            <a:ext cx="6572296" cy="671498"/>
          </a:xfrm>
        </p:spPr>
        <p:txBody>
          <a:bodyPr/>
          <a:lstStyle/>
          <a:p>
            <a:r>
              <a:rPr lang="sr-Cyrl-RS" smtClean="0"/>
              <a:t>  </a:t>
            </a:r>
            <a:r>
              <a:rPr lang="sr-Cyrl-RS" sz="1600" smtClean="0">
                <a:latin typeface="Times New Roman" pitchFamily="18" charset="0"/>
                <a:cs typeface="Times New Roman" pitchFamily="18" charset="0"/>
              </a:rPr>
              <a:t>Присуство тромбне масе  у десној и левој коронарној артерији </a:t>
            </a:r>
            <a:endParaRPr lang="sr-Cyrl-BA" sz="1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rot="10800000">
            <a:off x="1619250" y="1484313"/>
            <a:ext cx="5689600" cy="4159265"/>
          </a:xfrm>
          <a:prstGeom prst="rect">
            <a:avLst/>
          </a:prstGeom>
          <a:noFill/>
          <a:ln w="9525">
            <a:noFill/>
            <a:miter lim="800000"/>
            <a:headEnd/>
            <a:tailEnd/>
          </a:ln>
          <a:effectLst/>
        </p:spPr>
      </p:pic>
      <p:sp>
        <p:nvSpPr>
          <p:cNvPr id="4" name="Right Arrow 3"/>
          <p:cNvSpPr/>
          <p:nvPr/>
        </p:nvSpPr>
        <p:spPr>
          <a:xfrm>
            <a:off x="857224" y="3500438"/>
            <a:ext cx="1071570"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BA"/>
          </a:p>
        </p:txBody>
      </p:sp>
      <p:sp>
        <p:nvSpPr>
          <p:cNvPr id="5" name="Title 4"/>
          <p:cNvSpPr>
            <a:spLocks noGrp="1"/>
          </p:cNvSpPr>
          <p:nvPr>
            <p:ph type="title"/>
          </p:nvPr>
        </p:nvSpPr>
        <p:spPr/>
        <p:txBody>
          <a:bodyPr/>
          <a:lstStyle/>
          <a:p>
            <a:endParaRPr lang="sr-Cyrl-BA"/>
          </a:p>
        </p:txBody>
      </p:sp>
      <p:sp>
        <p:nvSpPr>
          <p:cNvPr id="6" name="Picture Placeholder 5"/>
          <p:cNvSpPr>
            <a:spLocks noGrp="1"/>
          </p:cNvSpPr>
          <p:nvPr>
            <p:ph type="pic" idx="1"/>
          </p:nvPr>
        </p:nvSpPr>
        <p:spPr/>
      </p:sp>
      <p:sp>
        <p:nvSpPr>
          <p:cNvPr id="7" name="Text Placeholder 6"/>
          <p:cNvSpPr>
            <a:spLocks noGrp="1"/>
          </p:cNvSpPr>
          <p:nvPr>
            <p:ph type="body" sz="half" idx="2"/>
          </p:nvPr>
        </p:nvSpPr>
        <p:spPr>
          <a:xfrm>
            <a:off x="1785918" y="5643578"/>
            <a:ext cx="5492770" cy="528622"/>
          </a:xfrm>
        </p:spPr>
        <p:txBody>
          <a:bodyPr/>
          <a:lstStyle/>
          <a:p>
            <a:r>
              <a:rPr lang="sr-Cyrl-RS" sz="1600" smtClean="0">
                <a:latin typeface="Times New Roman" pitchFamily="18" charset="0"/>
                <a:cs typeface="Times New Roman" pitchFamily="18" charset="0"/>
              </a:rPr>
              <a:t>                  Централна зона некрозе мокарда у СТЕМИ</a:t>
            </a:r>
            <a:endParaRPr lang="sr-Cyrl-BA" sz="16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a:xfrm>
            <a:off x="457200" y="1062038"/>
            <a:ext cx="8229600" cy="782637"/>
          </a:xfrm>
        </p:spPr>
        <p:txBody>
          <a:bodyPr/>
          <a:lstStyle/>
          <a:p>
            <a:pPr eaLnBrk="1" hangingPunct="1"/>
            <a:r>
              <a:rPr lang="sr-Latn-CS" sz="3200" dirty="0" smtClean="0">
                <a:latin typeface="Times New Roman" pitchFamily="18" charset="0"/>
                <a:cs typeface="Times New Roman" pitchFamily="18" charset="0"/>
              </a:rPr>
              <a:t>Клиничка слика</a:t>
            </a:r>
            <a:r>
              <a:rPr lang="sr-Cyrl-RS" sz="3200" dirty="0" smtClean="0">
                <a:latin typeface="Times New Roman" pitchFamily="18" charset="0"/>
                <a:cs typeface="Times New Roman" pitchFamily="18" charset="0"/>
              </a:rPr>
              <a:t> АКС ( АПНС/НСТЕМИ):</a:t>
            </a:r>
            <a:endParaRPr lang="en-US" sz="3200" dirty="0" smtClean="0">
              <a:latin typeface="Times New Roman" pitchFamily="18" charset="0"/>
              <a:cs typeface="Times New Roman" pitchFamily="18" charset="0"/>
            </a:endParaRPr>
          </a:p>
        </p:txBody>
      </p:sp>
      <p:sp>
        <p:nvSpPr>
          <p:cNvPr id="12291" name="Rectangle 3"/>
          <p:cNvSpPr>
            <a:spLocks noGrp="1" noChangeArrowheads="1"/>
          </p:cNvSpPr>
          <p:nvPr>
            <p:ph idx="1"/>
          </p:nvPr>
        </p:nvSpPr>
        <p:spPr>
          <a:xfrm>
            <a:off x="457200" y="1773238"/>
            <a:ext cx="8229600" cy="5040312"/>
          </a:xfrm>
        </p:spPr>
        <p:txBody>
          <a:bodyPr/>
          <a:lstStyle/>
          <a:p>
            <a:pPr eaLnBrk="1" hangingPunct="1">
              <a:buFont typeface="Wingdings" pitchFamily="2" charset="2"/>
              <a:buNone/>
            </a:pPr>
            <a:r>
              <a:rPr lang="sr-Cyrl-RS" dirty="0" smtClean="0">
                <a:latin typeface="Times New Roman" pitchFamily="18" charset="0"/>
                <a:cs typeface="Times New Roman" pitchFamily="18" charset="0"/>
              </a:rPr>
              <a:t>С</a:t>
            </a:r>
            <a:r>
              <a:rPr lang="sr-Latn-CS" dirty="0" smtClean="0">
                <a:latin typeface="Times New Roman" pitchFamily="18" charset="0"/>
                <a:cs typeface="Times New Roman" pitchFamily="18" charset="0"/>
              </a:rPr>
              <a:t>имптоми : бол у грудима( KKД 6-8 ), трајање до 20 мин, недостатак ваздуха, општа малаксалост, мучнина, слаб одговор на нитроглицерин</a:t>
            </a:r>
            <a:r>
              <a:rPr lang="sr-Cyrl-RS" dirty="0" smtClean="0">
                <a:latin typeface="Times New Roman" pitchFamily="18" charset="0"/>
                <a:cs typeface="Times New Roman" pitchFamily="18" charset="0"/>
              </a:rPr>
              <a:t>.</a:t>
            </a:r>
            <a:endParaRPr lang="sr-Latn-CS" dirty="0" smtClean="0">
              <a:latin typeface="Times New Roman" pitchFamily="18" charset="0"/>
              <a:cs typeface="Times New Roman" pitchFamily="18" charset="0"/>
            </a:endParaRPr>
          </a:p>
          <a:p>
            <a:pPr eaLnBrk="1" hangingPunct="1">
              <a:buFont typeface="Wingdings" pitchFamily="2" charset="2"/>
              <a:buNone/>
            </a:pPr>
            <a:r>
              <a:rPr lang="sr-Latn-CS" dirty="0" smtClean="0">
                <a:latin typeface="Times New Roman" pitchFamily="18" charset="0"/>
                <a:cs typeface="Times New Roman" pitchFamily="18" charset="0"/>
              </a:rPr>
              <a:t>Знаци : уплашеног изгледа, бледи, орошени хладним знојем, руке на грудном кошу, хипотензивни, аускултаторно изузетно ретко присутни III и IV тон као и систолни шум на врху.</a:t>
            </a: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179388" y="836613"/>
            <a:ext cx="8964612" cy="1079500"/>
          </a:xfrm>
        </p:spPr>
        <p:txBody>
          <a:bodyPr/>
          <a:lstStyle/>
          <a:p>
            <a:pPr eaLnBrk="1" hangingPunct="1"/>
            <a:r>
              <a:rPr lang="sr-Latn-CS" sz="3200" dirty="0" smtClean="0">
                <a:latin typeface="Times New Roman" pitchFamily="18" charset="0"/>
                <a:cs typeface="Times New Roman" pitchFamily="18" charset="0"/>
              </a:rPr>
              <a:t>Клиничка слика</a:t>
            </a:r>
            <a:r>
              <a:rPr lang="sr-Cyrl-RS" sz="3200" dirty="0" smtClean="0">
                <a:latin typeface="Times New Roman" pitchFamily="18" charset="0"/>
                <a:cs typeface="Times New Roman" pitchFamily="18" charset="0"/>
              </a:rPr>
              <a:t> АКС (СТЕМИ):</a:t>
            </a:r>
            <a:r>
              <a:rPr lang="sr-Latn-CS" sz="3200" dirty="0" smtClean="0">
                <a:latin typeface="Times New Roman" pitchFamily="18" charset="0"/>
                <a:cs typeface="Times New Roman" pitchFamily="18" charset="0"/>
              </a:rPr>
              <a:t> </a:t>
            </a:r>
            <a:endParaRPr lang="en-US" sz="3200" dirty="0" smtClean="0">
              <a:latin typeface="Times New Roman" pitchFamily="18" charset="0"/>
              <a:cs typeface="Times New Roman" pitchFamily="18" charset="0"/>
            </a:endParaRPr>
          </a:p>
        </p:txBody>
      </p:sp>
      <p:sp>
        <p:nvSpPr>
          <p:cNvPr id="20483" name="Rectangle 3"/>
          <p:cNvSpPr>
            <a:spLocks noGrp="1" noChangeArrowheads="1"/>
          </p:cNvSpPr>
          <p:nvPr>
            <p:ph idx="1"/>
          </p:nvPr>
        </p:nvSpPr>
        <p:spPr>
          <a:xfrm>
            <a:off x="0" y="1844675"/>
            <a:ext cx="9144000" cy="4968875"/>
          </a:xfrm>
        </p:spPr>
        <p:txBody>
          <a:bodyPr/>
          <a:lstStyle/>
          <a:p>
            <a:pPr eaLnBrk="1" hangingPunct="1">
              <a:lnSpc>
                <a:spcPct val="80000"/>
              </a:lnSpc>
            </a:pPr>
            <a:r>
              <a:rPr lang="sr-Latn-CS" sz="2800" smtClean="0">
                <a:latin typeface="Times New Roman" pitchFamily="18" charset="0"/>
                <a:cs typeface="Times New Roman" pitchFamily="18" charset="0"/>
              </a:rPr>
              <a:t>Симптоми: ангинозни бол траје дуже oд 20 мин. нe престаје на линг ( KKД 9-10), често карактеристичне пропагације, мучнина, гађење, повраћање, гушење, изразита општа малаксалост, омаглица, страх од непосредне смрти.</a:t>
            </a:r>
          </a:p>
          <a:p>
            <a:pPr eaLnBrk="1" hangingPunct="1">
              <a:lnSpc>
                <a:spcPct val="80000"/>
              </a:lnSpc>
            </a:pPr>
            <a:r>
              <a:rPr lang="sr-Latn-CS" sz="2800" smtClean="0">
                <a:latin typeface="Times New Roman" pitchFamily="18" charset="0"/>
                <a:cs typeface="Times New Roman" pitchFamily="18" charset="0"/>
              </a:rPr>
              <a:t>Знаци : узнемирени, бледи, орошени хладним знојем, цијанотични, најчешће немирни у постељи, трљају кожу у пределу грудне кости, телесна температура умерено повећана, пулс убразан,  могућа брадикардија, хипер/хипотензија, тонови тихи, понекад III и IV тон, транзиторни холосистолни шум на врху, понекад присутна  стаза на плућима (Kилип I-IV ).</a:t>
            </a:r>
            <a:endParaRPr lang="en-US" sz="28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rrowheads="1"/>
          </p:cNvSpPr>
          <p:nvPr>
            <p:ph type="title"/>
          </p:nvPr>
        </p:nvSpPr>
        <p:spPr/>
        <p:txBody>
          <a:bodyPr/>
          <a:lstStyle/>
          <a:p>
            <a:r>
              <a:rPr lang="sr-Cyrl-RS" sz="3200" dirty="0" smtClean="0">
                <a:latin typeface="Times New Roman" pitchFamily="18" charset="0"/>
                <a:cs typeface="Times New Roman" pitchFamily="18" charset="0"/>
              </a:rPr>
              <a:t>Дијагностика АКС</a:t>
            </a:r>
            <a:endParaRPr lang="en-US" sz="3200" dirty="0">
              <a:latin typeface="Times New Roman" pitchFamily="18" charset="0"/>
              <a:cs typeface="Times New Roman" pitchFamily="18" charset="0"/>
            </a:endParaRPr>
          </a:p>
        </p:txBody>
      </p:sp>
      <p:sp>
        <p:nvSpPr>
          <p:cNvPr id="192515" name="Rectangle 3"/>
          <p:cNvSpPr>
            <a:spLocks noGrp="1" noChangeArrowheads="1"/>
          </p:cNvSpPr>
          <p:nvPr>
            <p:ph sz="half" idx="1"/>
          </p:nvPr>
        </p:nvSpPr>
        <p:spPr>
          <a:xfrm>
            <a:off x="381000" y="1828800"/>
            <a:ext cx="4800600" cy="4525963"/>
          </a:xfrm>
        </p:spPr>
        <p:txBody>
          <a:bodyPr>
            <a:normAutofit/>
          </a:bodyPr>
          <a:lstStyle/>
          <a:p>
            <a:pPr>
              <a:buNone/>
            </a:pPr>
            <a:r>
              <a:rPr lang="ru-RU" dirty="0" smtClean="0">
                <a:latin typeface="Times New Roman" pitchFamily="18" charset="0"/>
                <a:cs typeface="Times New Roman" pitchFamily="18" charset="0"/>
              </a:rPr>
              <a:t>Најмање 2 од наведеног</a:t>
            </a:r>
          </a:p>
          <a:p>
            <a:r>
              <a:rPr lang="ru-RU" sz="2400" dirty="0" smtClean="0">
                <a:latin typeface="Times New Roman" pitchFamily="18" charset="0"/>
                <a:cs typeface="Times New Roman" pitchFamily="18" charset="0"/>
              </a:rPr>
              <a:t>Симптоми ( бол у грудим или еквивалент).</a:t>
            </a:r>
          </a:p>
          <a:p>
            <a:r>
              <a:rPr lang="ru-RU" sz="2400" dirty="0" smtClean="0">
                <a:latin typeface="Times New Roman" pitchFamily="18" charset="0"/>
                <a:cs typeface="Times New Roman" pitchFamily="18" charset="0"/>
              </a:rPr>
              <a:t>Акутне исхемијске ЕКГ промене</a:t>
            </a:r>
          </a:p>
          <a:p>
            <a:r>
              <a:rPr lang="ru-RU" sz="2400" dirty="0" smtClean="0">
                <a:latin typeface="Times New Roman" pitchFamily="18" charset="0"/>
                <a:cs typeface="Times New Roman" pitchFamily="18" charset="0"/>
              </a:rPr>
              <a:t>Типичан скок и пад срчаних ензима.</a:t>
            </a:r>
          </a:p>
          <a:p>
            <a:r>
              <a:rPr lang="ru-RU" sz="2400" dirty="0" smtClean="0">
                <a:latin typeface="Times New Roman" pitchFamily="18" charset="0"/>
                <a:cs typeface="Times New Roman" pitchFamily="18" charset="0"/>
              </a:rPr>
              <a:t>Одсуство другог етиолошког фактора.</a:t>
            </a:r>
            <a:endParaRPr lang="en-US" sz="2400" dirty="0">
              <a:latin typeface="Times New Roman" pitchFamily="18" charset="0"/>
              <a:cs typeface="Times New Roman" pitchFamily="18" charset="0"/>
            </a:endParaRPr>
          </a:p>
        </p:txBody>
      </p:sp>
      <p:pic>
        <p:nvPicPr>
          <p:cNvPr id="192516" name="Picture 4" descr="MPj03901000000[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34000" y="3200400"/>
            <a:ext cx="3352800" cy="23923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5549023"/>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007" y="1928553"/>
            <a:ext cx="8296102" cy="1311128"/>
          </a:xfrm>
          <a:prstGeom prst="rect">
            <a:avLst/>
          </a:prstGeom>
        </p:spPr>
        <p:txBody>
          <a:bodyPr wrap="square">
            <a:spAutoFit/>
          </a:bodyPr>
          <a:lstStyle/>
          <a:p>
            <a:pPr marL="0" indent="0" eaLnBrk="1" hangingPunct="1">
              <a:lnSpc>
                <a:spcPct val="110000"/>
              </a:lnSpc>
              <a:spcBef>
                <a:spcPct val="50000"/>
              </a:spcBef>
              <a:buClr>
                <a:srgbClr val="FF0066"/>
              </a:buClr>
              <a:buFontTx/>
              <a:buNone/>
            </a:pPr>
            <a:r>
              <a:rPr lang="ru-RU" dirty="0" smtClean="0">
                <a:latin typeface="Times New Roman" pitchFamily="18" charset="0"/>
                <a:cs typeface="Times New Roman" pitchFamily="18" charset="0"/>
              </a:rPr>
              <a:t>Пацијенти са симптомима АКС (нелагодност у грудима  са или без ирадијације у врат, леђа или епигастријум; недостатак даха; слабост; презнојавање; мучнина) треба да су упућени на службу хитне помоћи која ће обавити  транспорт  до УЦ а. Никако другим видовима превоза у амбуланте или специјалистичке службе.</a:t>
            </a: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z="2800" dirty="0" smtClean="0">
                <a:latin typeface="Times New Roman" pitchFamily="18" charset="0"/>
                <a:cs typeface="Times New Roman" pitchFamily="18" charset="0"/>
              </a:rPr>
              <a:t>E</a:t>
            </a:r>
            <a:r>
              <a:rPr lang="sr-Latn-RS" sz="2800" dirty="0" smtClean="0">
                <a:latin typeface="Times New Roman" pitchFamily="18" charset="0"/>
                <a:cs typeface="Times New Roman" pitchFamily="18" charset="0"/>
              </a:rPr>
              <a:t>K</a:t>
            </a:r>
            <a:r>
              <a:rPr lang="en-US" sz="2800" dirty="0" smtClean="0">
                <a:latin typeface="Times New Roman" pitchFamily="18" charset="0"/>
                <a:cs typeface="Times New Roman" pitchFamily="18" charset="0"/>
              </a:rPr>
              <a:t>G</a:t>
            </a:r>
            <a:r>
              <a:rPr lang="sr-Cyrl-RS" sz="2800" dirty="0" smtClean="0">
                <a:latin typeface="Times New Roman" pitchFamily="18" charset="0"/>
                <a:cs typeface="Times New Roman" pitchFamily="18" charset="0"/>
              </a:rPr>
              <a:t>  у дијагностици АКС: </a:t>
            </a:r>
            <a:endParaRPr lang="en-US" sz="2800" dirty="0">
              <a:latin typeface="Times New Roman" pitchFamily="18" charset="0"/>
              <a:cs typeface="Times New Roman" pitchFamily="18" charset="0"/>
            </a:endParaRPr>
          </a:p>
        </p:txBody>
      </p:sp>
      <p:sp>
        <p:nvSpPr>
          <p:cNvPr id="52227" name="Rectangle 3"/>
          <p:cNvSpPr>
            <a:spLocks noGrp="1" noChangeArrowheads="1"/>
          </p:cNvSpPr>
          <p:nvPr>
            <p:ph idx="1"/>
          </p:nvPr>
        </p:nvSpPr>
        <p:spPr/>
        <p:txBody>
          <a:bodyPr>
            <a:normAutofit fontScale="92500" lnSpcReduction="10000"/>
          </a:bodyPr>
          <a:lstStyle/>
          <a:p>
            <a:pPr>
              <a:lnSpc>
                <a:spcPct val="90000"/>
              </a:lnSpc>
            </a:pPr>
            <a:r>
              <a:rPr lang="ru-RU" sz="2400" dirty="0" smtClean="0">
                <a:latin typeface="Times New Roman" pitchFamily="18" charset="0"/>
                <a:cs typeface="Times New Roman" pitchFamily="18" charset="0"/>
              </a:rPr>
              <a:t>Прва тачка у дијагностичком алгоритму АКС</a:t>
            </a:r>
          </a:p>
          <a:p>
            <a:pPr>
              <a:lnSpc>
                <a:spcPct val="90000"/>
              </a:lnSpc>
            </a:pPr>
            <a:endParaRPr lang="ru-RU" sz="2400" dirty="0" smtClean="0">
              <a:latin typeface="Times New Roman" pitchFamily="18" charset="0"/>
              <a:cs typeface="Times New Roman" pitchFamily="18" charset="0"/>
            </a:endParaRPr>
          </a:p>
          <a:p>
            <a:pPr>
              <a:lnSpc>
                <a:spcPct val="90000"/>
              </a:lnSpc>
            </a:pPr>
            <a:r>
              <a:rPr lang="ru-RU" sz="2400" dirty="0" smtClean="0">
                <a:latin typeface="Times New Roman" pitchFamily="18" charset="0"/>
                <a:cs typeface="Times New Roman" pitchFamily="18" charset="0"/>
              </a:rPr>
              <a:t>Измењен или нормалан</a:t>
            </a:r>
          </a:p>
          <a:p>
            <a:pPr>
              <a:lnSpc>
                <a:spcPct val="90000"/>
              </a:lnSpc>
            </a:pPr>
            <a:endParaRPr lang="ru-RU" sz="2400" dirty="0" smtClean="0">
              <a:latin typeface="Times New Roman" pitchFamily="18" charset="0"/>
              <a:cs typeface="Times New Roman" pitchFamily="18" charset="0"/>
            </a:endParaRPr>
          </a:p>
          <a:p>
            <a:pPr>
              <a:lnSpc>
                <a:spcPct val="90000"/>
              </a:lnSpc>
            </a:pPr>
            <a:r>
              <a:rPr lang="ru-RU" sz="2400" dirty="0" smtClean="0">
                <a:latin typeface="Times New Roman" pitchFamily="18" charset="0"/>
                <a:cs typeface="Times New Roman" pitchFamily="18" charset="0"/>
              </a:rPr>
              <a:t>Појединачно ЕКГ за АМИ – сенситивност 60%, специфичност 90%</a:t>
            </a:r>
          </a:p>
          <a:p>
            <a:pPr>
              <a:lnSpc>
                <a:spcPct val="90000"/>
              </a:lnSpc>
            </a:pPr>
            <a:endParaRPr lang="ru-RU" sz="2400" dirty="0" smtClean="0">
              <a:latin typeface="Times New Roman" pitchFamily="18" charset="0"/>
              <a:cs typeface="Times New Roman" pitchFamily="18" charset="0"/>
            </a:endParaRPr>
          </a:p>
          <a:p>
            <a:pPr>
              <a:lnSpc>
                <a:spcPct val="90000"/>
              </a:lnSpc>
            </a:pPr>
            <a:r>
              <a:rPr lang="ru-RU" sz="2400" dirty="0" smtClean="0">
                <a:latin typeface="Times New Roman" pitchFamily="18" charset="0"/>
                <a:cs typeface="Times New Roman" pitchFamily="18" charset="0"/>
              </a:rPr>
              <a:t>Мала вредност само по себи-тумачи се у временском контексту</a:t>
            </a:r>
          </a:p>
          <a:p>
            <a:pPr>
              <a:lnSpc>
                <a:spcPct val="90000"/>
              </a:lnSpc>
            </a:pPr>
            <a:endParaRPr lang="ru-RU" sz="2400" dirty="0" smtClean="0">
              <a:latin typeface="Times New Roman" pitchFamily="18" charset="0"/>
              <a:cs typeface="Times New Roman" pitchFamily="18" charset="0"/>
            </a:endParaRPr>
          </a:p>
          <a:p>
            <a:pPr>
              <a:lnSpc>
                <a:spcPct val="90000"/>
              </a:lnSpc>
            </a:pPr>
            <a:r>
              <a:rPr lang="ru-RU" sz="2400" dirty="0" smtClean="0">
                <a:latin typeface="Times New Roman" pitchFamily="18" charset="0"/>
                <a:cs typeface="Times New Roman" pitchFamily="18" charset="0"/>
              </a:rPr>
              <a:t>Нормалан ЕКГ не искључује АКС – 1-6% доказаних АМИ, 4% нестабилиних ангина</a:t>
            </a:r>
          </a:p>
          <a:p>
            <a:pPr>
              <a:lnSpc>
                <a:spcPct val="90000"/>
              </a:lnSpc>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8151533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71472" y="500042"/>
            <a:ext cx="7931224" cy="883568"/>
          </a:xfrm>
        </p:spPr>
        <p:txBody>
          <a:bodyPr>
            <a:normAutofit/>
          </a:bodyPr>
          <a:lstStyle/>
          <a:p>
            <a:r>
              <a:rPr lang="fr-BE" sz="2800" dirty="0" smtClean="0">
                <a:latin typeface="Times New Roman" pitchFamily="18" charset="0"/>
                <a:cs typeface="Times New Roman" pitchFamily="18" charset="0"/>
              </a:rPr>
              <a:t>E</a:t>
            </a:r>
            <a:r>
              <a:rPr lang="sr-Latn-RS" sz="2800" dirty="0" smtClean="0">
                <a:latin typeface="Times New Roman" pitchFamily="18" charset="0"/>
                <a:cs typeface="Times New Roman" pitchFamily="18" charset="0"/>
              </a:rPr>
              <a:t>K</a:t>
            </a:r>
            <a:r>
              <a:rPr lang="fr-BE" sz="2800" dirty="0" smtClean="0">
                <a:latin typeface="Times New Roman" pitchFamily="18" charset="0"/>
                <a:cs typeface="Times New Roman" pitchFamily="18" charset="0"/>
              </a:rPr>
              <a:t>G </a:t>
            </a:r>
            <a:endParaRPr lang="fr-BE" sz="2800" dirty="0">
              <a:latin typeface="Times New Roman" pitchFamily="18" charset="0"/>
              <a:cs typeface="Times New Roman" pitchFamily="18" charset="0"/>
            </a:endParaRPr>
          </a:p>
        </p:txBody>
      </p:sp>
      <p:sp>
        <p:nvSpPr>
          <p:cNvPr id="21507" name="Rectangle 3"/>
          <p:cNvSpPr>
            <a:spLocks noGrp="1" noChangeArrowheads="1"/>
          </p:cNvSpPr>
          <p:nvPr>
            <p:ph idx="1"/>
          </p:nvPr>
        </p:nvSpPr>
        <p:spPr>
          <a:xfrm>
            <a:off x="467544" y="1700213"/>
            <a:ext cx="8676456" cy="4114800"/>
          </a:xfrm>
        </p:spPr>
        <p:txBody>
          <a:bodyPr>
            <a:normAutofit fontScale="92500" lnSpcReduction="10000"/>
          </a:bodyPr>
          <a:lstStyle/>
          <a:p>
            <a:r>
              <a:rPr lang="ru-RU" sz="2600" dirty="0" smtClean="0">
                <a:latin typeface="Times New Roman" pitchFamily="18" charset="0"/>
                <a:cs typeface="Times New Roman" pitchFamily="18" charset="0"/>
              </a:rPr>
              <a:t>Несавршен дијагностички алат.</a:t>
            </a:r>
          </a:p>
          <a:p>
            <a:r>
              <a:rPr lang="ru-RU" sz="2600" dirty="0" smtClean="0">
                <a:latin typeface="Times New Roman" pitchFamily="18" charset="0"/>
                <a:cs typeface="Times New Roman" pitchFamily="18" charset="0"/>
              </a:rPr>
              <a:t>10% новонасталих СТ-елевација нису последица ИМ</a:t>
            </a:r>
          </a:p>
          <a:p>
            <a:r>
              <a:rPr lang="ru-RU" sz="2600" dirty="0" smtClean="0">
                <a:latin typeface="Times New Roman" pitchFamily="18" charset="0"/>
                <a:cs typeface="Times New Roman" pitchFamily="18" charset="0"/>
              </a:rPr>
              <a:t>И до 50% пацијената са ИМ презентује се са нормалним или неконклузивним ЕКГом (претходни ИМ, ЛВ хипертрофија, блок гране)</a:t>
            </a:r>
          </a:p>
          <a:p>
            <a:r>
              <a:rPr lang="ru-RU" sz="2600" dirty="0" smtClean="0">
                <a:latin typeface="Times New Roman" pitchFamily="18" charset="0"/>
                <a:cs typeface="Times New Roman" pitchFamily="18" charset="0"/>
              </a:rPr>
              <a:t> 2% пацијената са перзистентним нормалним ЕКГом развије  ИМ</a:t>
            </a:r>
          </a:p>
          <a:p>
            <a:r>
              <a:rPr lang="ru-RU" sz="2600" dirty="0" smtClean="0">
                <a:latin typeface="Times New Roman" pitchFamily="18" charset="0"/>
                <a:cs typeface="Times New Roman" pitchFamily="18" charset="0"/>
              </a:rPr>
              <a:t>15-канални ЕКГ за десну комору и задњи ИМ</a:t>
            </a:r>
          </a:p>
          <a:p>
            <a:r>
              <a:rPr lang="ru-RU" sz="2600" dirty="0" smtClean="0">
                <a:latin typeface="Times New Roman" pitchFamily="18" charset="0"/>
                <a:cs typeface="Times New Roman" pitchFamily="18" charset="0"/>
              </a:rPr>
              <a:t>Захтевати претходни ЕКГ ради компарације</a:t>
            </a:r>
          </a:p>
          <a:p>
            <a:r>
              <a:rPr lang="ru-RU" sz="2600" dirty="0" smtClean="0">
                <a:latin typeface="Times New Roman" pitchFamily="18" charset="0"/>
                <a:cs typeface="Times New Roman" pitchFamily="18" charset="0"/>
              </a:rPr>
              <a:t>Серијски ЕКГ ( и контимуирани СТ-мониторинг) побољшавају сензитивност</a:t>
            </a:r>
            <a:endParaRPr lang="fr-BE" sz="2600" dirty="0">
              <a:latin typeface="Times New Roman" pitchFamily="18" charset="0"/>
              <a:cs typeface="Times New Roman" pitchFamily="18" charset="0"/>
            </a:endParaRPr>
          </a:p>
        </p:txBody>
      </p:sp>
    </p:spTree>
    <p:extLst>
      <p:ext uri="{BB962C8B-B14F-4D97-AF65-F5344CB8AC3E}">
        <p14:creationId xmlns:p14="http://schemas.microsoft.com/office/powerpoint/2010/main" xmlns="" val="31821606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endParaRPr lang="en-GB" dirty="0">
              <a:effectLst/>
            </a:endParaRPr>
          </a:p>
        </p:txBody>
      </p:sp>
      <p:sp>
        <p:nvSpPr>
          <p:cNvPr id="53251" name="Rectangle 3"/>
          <p:cNvSpPr>
            <a:spLocks noGrp="1" noChangeArrowheads="1"/>
          </p:cNvSpPr>
          <p:nvPr>
            <p:ph idx="1"/>
          </p:nvPr>
        </p:nvSpPr>
        <p:spPr/>
        <p:txBody>
          <a:bodyPr/>
          <a:lstStyle/>
          <a:p>
            <a:pPr marL="0" indent="0">
              <a:buNone/>
            </a:pPr>
            <a:r>
              <a:rPr lang="sr-Cyrl-BA" sz="2000" dirty="0" smtClean="0">
                <a:latin typeface="Times New Roman" pitchFamily="18" charset="0"/>
                <a:cs typeface="Times New Roman" pitchFamily="18" charset="0"/>
              </a:rPr>
              <a:t>Иницијални 12 канални  ЕКГ – време од уласка  у УЦ до ЕКГ 10мин, тумачење од стране искусног доктора</a:t>
            </a:r>
          </a:p>
          <a:p>
            <a:pPr marL="0" indent="0">
              <a:buNone/>
            </a:pPr>
            <a:endParaRPr lang="sr-Cyrl-BA" sz="2000" dirty="0" smtClean="0">
              <a:latin typeface="Times New Roman" pitchFamily="18" charset="0"/>
              <a:cs typeface="Times New Roman" pitchFamily="18" charset="0"/>
            </a:endParaRPr>
          </a:p>
          <a:p>
            <a:pPr marL="0" indent="0">
              <a:buNone/>
            </a:pPr>
            <a:r>
              <a:rPr lang="sr-Cyrl-BA" sz="2000" dirty="0" smtClean="0">
                <a:latin typeface="Times New Roman" pitchFamily="18" charset="0"/>
                <a:cs typeface="Times New Roman" pitchFamily="18" charset="0"/>
              </a:rPr>
              <a:t>Недијагностички ЕКГ /врло суспектан на АКС – потребна је серија ЕКГ у 15 -30 мин интервалима</a:t>
            </a:r>
          </a:p>
          <a:p>
            <a:pPr marL="0" indent="0">
              <a:buNone/>
            </a:pPr>
            <a:endParaRPr lang="sr-Cyrl-BA" sz="2000" dirty="0" smtClean="0">
              <a:latin typeface="Times New Roman" pitchFamily="18" charset="0"/>
              <a:cs typeface="Times New Roman" pitchFamily="18" charset="0"/>
            </a:endParaRPr>
          </a:p>
          <a:p>
            <a:pPr marL="0" indent="0">
              <a:buNone/>
            </a:pPr>
            <a:r>
              <a:rPr lang="sr-Cyrl-BA" sz="2000" dirty="0" smtClean="0">
                <a:latin typeface="Times New Roman" pitchFamily="18" charset="0"/>
                <a:cs typeface="Times New Roman" pitchFamily="18" charset="0"/>
              </a:rPr>
              <a:t>ЕКГ са допунским одводима –</a:t>
            </a:r>
            <a:r>
              <a:rPr lang="en-US" sz="2000" dirty="0" smtClean="0">
                <a:latin typeface="Times New Roman" pitchFamily="18" charset="0"/>
                <a:cs typeface="Times New Roman" pitchFamily="18" charset="0"/>
              </a:rPr>
              <a:t>V</a:t>
            </a:r>
            <a:r>
              <a:rPr lang="sr-Cyrl-BA" sz="2000" dirty="0" smtClean="0">
                <a:latin typeface="Times New Roman" pitchFamily="18" charset="0"/>
                <a:cs typeface="Times New Roman" pitchFamily="18" charset="0"/>
              </a:rPr>
              <a:t>7 –</a:t>
            </a:r>
            <a:r>
              <a:rPr lang="en-US" sz="2000" dirty="0" smtClean="0">
                <a:latin typeface="Times New Roman" pitchFamily="18" charset="0"/>
                <a:cs typeface="Times New Roman" pitchFamily="18" charset="0"/>
              </a:rPr>
              <a:t>V</a:t>
            </a:r>
            <a:r>
              <a:rPr lang="sr-Cyrl-BA" sz="2000" dirty="0" smtClean="0">
                <a:latin typeface="Times New Roman" pitchFamily="18" charset="0"/>
                <a:cs typeface="Times New Roman" pitchFamily="18" charset="0"/>
              </a:rPr>
              <a:t>9, </a:t>
            </a:r>
            <a:r>
              <a:rPr lang="en-US" sz="2000" dirty="0" smtClean="0">
                <a:latin typeface="Times New Roman" pitchFamily="18" charset="0"/>
                <a:cs typeface="Times New Roman" pitchFamily="18" charset="0"/>
              </a:rPr>
              <a:t>RV</a:t>
            </a:r>
            <a:r>
              <a:rPr lang="sr-Cyrl-BA" sz="2000" dirty="0" smtClean="0">
                <a:latin typeface="Times New Roman" pitchFamily="18" charset="0"/>
                <a:cs typeface="Times New Roman" pitchFamily="18" charset="0"/>
              </a:rPr>
              <a:t>4</a:t>
            </a:r>
          </a:p>
          <a:p>
            <a:pPr marL="0" indent="0">
              <a:buNone/>
            </a:pPr>
            <a:endParaRPr lang="sr-Cyrl-BA" sz="2000" dirty="0" smtClean="0">
              <a:latin typeface="Times New Roman" pitchFamily="18" charset="0"/>
              <a:cs typeface="Times New Roman" pitchFamily="18" charset="0"/>
            </a:endParaRPr>
          </a:p>
          <a:p>
            <a:pPr marL="0" indent="0">
              <a:buNone/>
            </a:pPr>
            <a:r>
              <a:rPr lang="sr-Cyrl-BA" sz="2000" dirty="0" smtClean="0">
                <a:latin typeface="Times New Roman" pitchFamily="18" charset="0"/>
                <a:cs typeface="Times New Roman" pitchFamily="18" charset="0"/>
              </a:rPr>
              <a:t>Континуирани 12 канални ЕКГ мониторинг представља разумну алтернативу серијским ЕКГ</a:t>
            </a:r>
          </a:p>
          <a:p>
            <a:pPr marL="0" indent="0">
              <a:buNone/>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15668954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rrowheads="1"/>
          </p:cNvSpPr>
          <p:nvPr>
            <p:ph type="title"/>
          </p:nvPr>
        </p:nvSpPr>
        <p:spPr>
          <a:xfrm>
            <a:off x="457200" y="498764"/>
            <a:ext cx="8229600" cy="715658"/>
          </a:xfrm>
        </p:spPr>
        <p:txBody>
          <a:bodyPr>
            <a:normAutofit/>
          </a:bodyPr>
          <a:lstStyle/>
          <a:p>
            <a:r>
              <a:rPr lang="sr-Cyrl-RS" sz="3600" smtClean="0">
                <a:latin typeface="Times New Roman" pitchFamily="18" charset="0"/>
                <a:cs typeface="Times New Roman" pitchFamily="18" charset="0"/>
              </a:rPr>
              <a:t>Епидемиологија АКС</a:t>
            </a:r>
            <a:endParaRPr lang="en-US" sz="3600" dirty="0">
              <a:latin typeface="Times New Roman" pitchFamily="18" charset="0"/>
              <a:cs typeface="Times New Roman" pitchFamily="18" charset="0"/>
            </a:endParaRPr>
          </a:p>
        </p:txBody>
      </p:sp>
      <p:sp>
        <p:nvSpPr>
          <p:cNvPr id="191491" name="Rectangle 3"/>
          <p:cNvSpPr>
            <a:spLocks noGrp="1" noChangeArrowheads="1"/>
          </p:cNvSpPr>
          <p:nvPr>
            <p:ph idx="1"/>
          </p:nvPr>
        </p:nvSpPr>
        <p:spPr>
          <a:xfrm>
            <a:off x="0" y="1214422"/>
            <a:ext cx="9144000" cy="5454938"/>
          </a:xfrm>
        </p:spPr>
        <p:txBody>
          <a:bodyPr>
            <a:normAutofit fontScale="92500" lnSpcReduction="20000"/>
          </a:bodyPr>
          <a:lstStyle/>
          <a:p>
            <a:pPr lvl="2">
              <a:lnSpc>
                <a:spcPct val="90000"/>
              </a:lnSpc>
            </a:pPr>
            <a:endParaRPr lang="sr-Latn-RS" dirty="0" smtClean="0">
              <a:latin typeface="Comic Sans MS" pitchFamily="66" charset="0"/>
              <a:cs typeface="Sakkal Majalla" pitchFamily="2" charset="-78"/>
            </a:endParaRPr>
          </a:p>
          <a:p>
            <a:pPr lvl="2">
              <a:lnSpc>
                <a:spcPct val="90000"/>
              </a:lnSpc>
            </a:pPr>
            <a:r>
              <a:rPr lang="ru-RU" sz="2600" dirty="0" smtClean="0">
                <a:latin typeface="Times New Roman" pitchFamily="18" charset="0"/>
                <a:cs typeface="Times New Roman" pitchFamily="18" charset="0"/>
              </a:rPr>
              <a:t>6 милиона посета ургентном центру(УЦ) због ангинозних тегоба/годишње(САД)</a:t>
            </a:r>
          </a:p>
          <a:p>
            <a:pPr lvl="2">
              <a:lnSpc>
                <a:spcPct val="90000"/>
              </a:lnSpc>
            </a:pPr>
            <a:r>
              <a:rPr lang="ru-RU" sz="2600" dirty="0" smtClean="0">
                <a:latin typeface="Times New Roman" pitchFamily="18" charset="0"/>
                <a:cs typeface="Times New Roman" pitchFamily="18" charset="0"/>
              </a:rPr>
              <a:t>&gt; 1 500,000 ИМ/год</a:t>
            </a:r>
          </a:p>
          <a:p>
            <a:pPr lvl="2">
              <a:lnSpc>
                <a:spcPct val="90000"/>
              </a:lnSpc>
            </a:pPr>
            <a:r>
              <a:rPr lang="ru-RU" sz="2600" dirty="0" smtClean="0">
                <a:latin typeface="Times New Roman" pitchFamily="18" charset="0"/>
                <a:cs typeface="Times New Roman" pitchFamily="18" charset="0"/>
              </a:rPr>
              <a:t>220,000 смртних случајева</a:t>
            </a:r>
          </a:p>
          <a:p>
            <a:pPr lvl="2">
              <a:lnSpc>
                <a:spcPct val="90000"/>
              </a:lnSpc>
            </a:pPr>
            <a:r>
              <a:rPr lang="ru-RU" sz="2600" dirty="0" smtClean="0">
                <a:latin typeface="Times New Roman" pitchFamily="18" charset="0"/>
                <a:cs typeface="Times New Roman" pitchFamily="18" charset="0"/>
              </a:rPr>
              <a:t>½ умире пре доласка у УЦ</a:t>
            </a:r>
          </a:p>
          <a:p>
            <a:pPr lvl="2">
              <a:lnSpc>
                <a:spcPct val="90000"/>
              </a:lnSpc>
            </a:pPr>
            <a:endParaRPr lang="ru-RU" sz="2600" dirty="0" smtClean="0">
              <a:latin typeface="Times New Roman" pitchFamily="18" charset="0"/>
              <a:cs typeface="Times New Roman" pitchFamily="18" charset="0"/>
            </a:endParaRPr>
          </a:p>
          <a:p>
            <a:pPr lvl="2">
              <a:lnSpc>
                <a:spcPct val="90000"/>
              </a:lnSpc>
            </a:pPr>
            <a:r>
              <a:rPr lang="ru-RU" sz="2600" dirty="0" smtClean="0">
                <a:latin typeface="Times New Roman" pitchFamily="18" charset="0"/>
                <a:cs typeface="Times New Roman" pitchFamily="18" charset="0"/>
              </a:rPr>
              <a:t>Пре оснивања коронарних јединица смртност је износила &gt;30%</a:t>
            </a:r>
          </a:p>
          <a:p>
            <a:pPr lvl="2">
              <a:lnSpc>
                <a:spcPct val="90000"/>
              </a:lnSpc>
            </a:pPr>
            <a:r>
              <a:rPr lang="ru-RU" sz="2600" dirty="0" smtClean="0">
                <a:latin typeface="Times New Roman" pitchFamily="18" charset="0"/>
                <a:cs typeface="Times New Roman" pitchFamily="18" charset="0"/>
              </a:rPr>
              <a:t>Пад на 15% по оснивању кор. јединица</a:t>
            </a:r>
          </a:p>
          <a:p>
            <a:pPr lvl="2">
              <a:lnSpc>
                <a:spcPct val="90000"/>
              </a:lnSpc>
            </a:pPr>
            <a:r>
              <a:rPr lang="ru-RU" sz="2600" dirty="0" smtClean="0">
                <a:latin typeface="Times New Roman" pitchFamily="18" charset="0"/>
                <a:cs typeface="Times New Roman" pitchFamily="18" charset="0"/>
              </a:rPr>
              <a:t>Са новим техникама реваскуларизације интрахоспитални морталитет код СТЕМИ пацијената износи 6-7%</a:t>
            </a:r>
          </a:p>
          <a:p>
            <a:pPr lvl="2">
              <a:lnSpc>
                <a:spcPct val="90000"/>
              </a:lnSpc>
            </a:pPr>
            <a:r>
              <a:rPr lang="ru-RU" sz="2600" dirty="0" smtClean="0">
                <a:latin typeface="Times New Roman" pitchFamily="18" charset="0"/>
                <a:cs typeface="Times New Roman" pitchFamily="18" charset="0"/>
              </a:rPr>
              <a:t>АЦТИОН регистар 4,6%</a:t>
            </a:r>
          </a:p>
          <a:p>
            <a:pPr lvl="2">
              <a:lnSpc>
                <a:spcPct val="90000"/>
              </a:lnSpc>
            </a:pPr>
            <a:r>
              <a:rPr lang="ru-RU" sz="2600" dirty="0" smtClean="0">
                <a:latin typeface="Times New Roman" pitchFamily="18" charset="0"/>
                <a:cs typeface="Times New Roman" pitchFamily="18" charset="0"/>
              </a:rPr>
              <a:t>2,2% у НСТЕМИ</a:t>
            </a:r>
          </a:p>
          <a:p>
            <a:pPr lvl="2">
              <a:lnSpc>
                <a:spcPct val="90000"/>
              </a:lnSpc>
            </a:pPr>
            <a:r>
              <a:rPr lang="ru-RU" sz="2600" dirty="0" smtClean="0">
                <a:latin typeface="Times New Roman" pitchFamily="18" charset="0"/>
                <a:cs typeface="Times New Roman" pitchFamily="18" charset="0"/>
              </a:rPr>
              <a:t>Трошкови лечења коронарне болести~ 300 милојарди $/год</a:t>
            </a:r>
          </a:p>
          <a:p>
            <a:pPr lvl="2">
              <a:lnSpc>
                <a:spcPct val="90000"/>
              </a:lnSpc>
            </a:pPr>
            <a:r>
              <a:rPr lang="ru-RU" sz="2600" dirty="0" smtClean="0">
                <a:latin typeface="Times New Roman" pitchFamily="18" charset="0"/>
                <a:cs typeface="Times New Roman" pitchFamily="18" charset="0"/>
              </a:rPr>
              <a:t>Коронарна болест је водећи узрок превремено смањене радне способности </a:t>
            </a:r>
            <a:endParaRPr lang="en-US" sz="2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721316654"/>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107950" y="1062038"/>
            <a:ext cx="9036050" cy="1143000"/>
          </a:xfrm>
        </p:spPr>
        <p:txBody>
          <a:bodyPr/>
          <a:lstStyle/>
          <a:p>
            <a:pPr eaLnBrk="1" hangingPunct="1"/>
            <a:r>
              <a:rPr lang="sr-Latn-CS" sz="3200" smtClean="0">
                <a:latin typeface="Times New Roman" pitchFamily="18" charset="0"/>
                <a:cs typeface="Times New Roman" pitchFamily="18" charset="0"/>
              </a:rPr>
              <a:t>Ангина нестабилна/НСТЕМИ – Дијагноза:EKГ</a:t>
            </a:r>
            <a:endParaRPr lang="en-US" sz="3200" smtClean="0">
              <a:latin typeface="Times New Roman" pitchFamily="18" charset="0"/>
              <a:cs typeface="Times New Roman" pitchFamily="18" charset="0"/>
            </a:endParaRPr>
          </a:p>
        </p:txBody>
      </p:sp>
      <p:pic>
        <p:nvPicPr>
          <p:cNvPr id="15363" name="Picture 3" descr="scan0006"/>
          <p:cNvPicPr>
            <a:picLocks noChangeAspect="1" noChangeArrowheads="1"/>
          </p:cNvPicPr>
          <p:nvPr/>
        </p:nvPicPr>
        <p:blipFill>
          <a:blip r:embed="rId2"/>
          <a:srcRect/>
          <a:stretch>
            <a:fillRect/>
          </a:stretch>
        </p:blipFill>
        <p:spPr bwMode="auto">
          <a:xfrm>
            <a:off x="755650" y="2276475"/>
            <a:ext cx="3200400" cy="4038600"/>
          </a:xfrm>
          <a:prstGeom prst="rect">
            <a:avLst/>
          </a:prstGeom>
          <a:noFill/>
          <a:ln w="9525">
            <a:noFill/>
            <a:miter lim="800000"/>
            <a:headEnd/>
            <a:tailEnd/>
          </a:ln>
        </p:spPr>
      </p:pic>
      <p:pic>
        <p:nvPicPr>
          <p:cNvPr id="15364" name="Picture 4" descr="scan0007"/>
          <p:cNvPicPr>
            <a:picLocks noChangeAspect="1" noChangeArrowheads="1"/>
          </p:cNvPicPr>
          <p:nvPr/>
        </p:nvPicPr>
        <p:blipFill>
          <a:blip r:embed="rId3"/>
          <a:srcRect/>
          <a:stretch>
            <a:fillRect/>
          </a:stretch>
        </p:blipFill>
        <p:spPr bwMode="auto">
          <a:xfrm>
            <a:off x="4787900" y="2276475"/>
            <a:ext cx="3124200"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274638"/>
            <a:ext cx="8229600" cy="2362200"/>
          </a:xfrm>
        </p:spPr>
        <p:txBody>
          <a:bodyPr/>
          <a:lstStyle/>
          <a:p>
            <a:pPr eaLnBrk="1" hangingPunct="1"/>
            <a:r>
              <a:rPr lang="sr-Latn-CS" sz="3200" smtClean="0">
                <a:latin typeface="Times New Roman" pitchFamily="18" charset="0"/>
                <a:cs typeface="Times New Roman" pitchFamily="18" charset="0"/>
              </a:rPr>
              <a:t>СТЕМИ - Дијагноза: EKГ</a:t>
            </a:r>
            <a:endParaRPr lang="en-US" sz="3200" smtClean="0">
              <a:latin typeface="Times New Roman" pitchFamily="18" charset="0"/>
              <a:cs typeface="Times New Roman" pitchFamily="18" charset="0"/>
            </a:endParaRPr>
          </a:p>
        </p:txBody>
      </p:sp>
      <p:pic>
        <p:nvPicPr>
          <p:cNvPr id="16387" name="Picture 4" descr="scan0008"/>
          <p:cNvPicPr>
            <a:picLocks noChangeAspect="1" noChangeArrowheads="1"/>
          </p:cNvPicPr>
          <p:nvPr/>
        </p:nvPicPr>
        <p:blipFill>
          <a:blip r:embed="rId2"/>
          <a:srcRect/>
          <a:stretch>
            <a:fillRect/>
          </a:stretch>
        </p:blipFill>
        <p:spPr bwMode="auto">
          <a:xfrm>
            <a:off x="2124075" y="1989138"/>
            <a:ext cx="4608513" cy="3649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a:xfrm>
            <a:off x="457200" y="299259"/>
            <a:ext cx="8229600" cy="914400"/>
          </a:xfrm>
        </p:spPr>
        <p:txBody>
          <a:bodyPr/>
          <a:lstStyle/>
          <a:p>
            <a:pPr eaLnBrk="1" hangingPunct="1"/>
            <a:r>
              <a:rPr lang="sr-Latn-CS" sz="3200" dirty="0" smtClean="0">
                <a:latin typeface="Times New Roman" pitchFamily="18" charset="0"/>
                <a:cs typeface="Times New Roman" pitchFamily="18" charset="0"/>
              </a:rPr>
              <a:t>EKГ </a:t>
            </a:r>
            <a:r>
              <a:rPr lang="sr-Cyrl-RS" sz="3200" dirty="0" smtClean="0">
                <a:latin typeface="Times New Roman" pitchFamily="18" charset="0"/>
                <a:cs typeface="Times New Roman" pitchFamily="18" charset="0"/>
              </a:rPr>
              <a:t>у д</a:t>
            </a:r>
            <a:r>
              <a:rPr lang="sr-Latn-CS" sz="3200" dirty="0" smtClean="0">
                <a:latin typeface="Times New Roman" pitchFamily="18" charset="0"/>
                <a:cs typeface="Times New Roman" pitchFamily="18" charset="0"/>
              </a:rPr>
              <a:t>ијагности</a:t>
            </a:r>
            <a:r>
              <a:rPr lang="sr-Cyrl-RS" sz="3200" dirty="0" smtClean="0">
                <a:latin typeface="Times New Roman" pitchFamily="18" charset="0"/>
                <a:cs typeface="Times New Roman" pitchFamily="18" charset="0"/>
              </a:rPr>
              <a:t>ци АКС(СТЕМИ)</a:t>
            </a:r>
            <a:r>
              <a:rPr lang="sr-Latn-CS"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p:txBody>
      </p:sp>
      <p:sp>
        <p:nvSpPr>
          <p:cNvPr id="21507" name="Rectangle 4"/>
          <p:cNvSpPr>
            <a:spLocks noGrp="1" noChangeArrowheads="1"/>
          </p:cNvSpPr>
          <p:nvPr>
            <p:ph sz="half" idx="1"/>
          </p:nvPr>
        </p:nvSpPr>
        <p:spPr>
          <a:xfrm>
            <a:off x="323850" y="1404851"/>
            <a:ext cx="4319588" cy="5408699"/>
          </a:xfrm>
        </p:spPr>
        <p:txBody>
          <a:bodyPr>
            <a:normAutofit/>
          </a:bodyPr>
          <a:lstStyle/>
          <a:p>
            <a:pPr eaLnBrk="1" hangingPunct="1"/>
            <a:r>
              <a:rPr lang="sr-Latn-CS" sz="3200" b="1" dirty="0" smtClean="0">
                <a:latin typeface="Times New Roman" pitchFamily="18" charset="0"/>
                <a:cs typeface="Times New Roman" pitchFamily="18" charset="0"/>
              </a:rPr>
              <a:t>Локализација</a:t>
            </a:r>
          </a:p>
          <a:p>
            <a:pPr eaLnBrk="1" hangingPunct="1"/>
            <a:r>
              <a:rPr lang="sr-Latn-CS" dirty="0" smtClean="0">
                <a:latin typeface="Times New Roman" pitchFamily="18" charset="0"/>
                <a:cs typeface="Times New Roman" pitchFamily="18" charset="0"/>
              </a:rPr>
              <a:t>Предњи </a:t>
            </a:r>
          </a:p>
          <a:p>
            <a:pPr eaLnBrk="1" hangingPunct="1"/>
            <a:r>
              <a:rPr lang="sr-Latn-CS" dirty="0" smtClean="0">
                <a:latin typeface="Times New Roman" pitchFamily="18" charset="0"/>
                <a:cs typeface="Times New Roman" pitchFamily="18" charset="0"/>
              </a:rPr>
              <a:t>Антеросептални </a:t>
            </a:r>
          </a:p>
          <a:p>
            <a:pPr eaLnBrk="1" hangingPunct="1"/>
            <a:r>
              <a:rPr lang="sr-Latn-CS" dirty="0" smtClean="0">
                <a:latin typeface="Times New Roman" pitchFamily="18" charset="0"/>
                <a:cs typeface="Times New Roman" pitchFamily="18" charset="0"/>
              </a:rPr>
              <a:t>дијаграгмални(инфериорни, доњи)</a:t>
            </a:r>
          </a:p>
          <a:p>
            <a:pPr eaLnBrk="1" hangingPunct="1"/>
            <a:r>
              <a:rPr lang="sr-Latn-CS" dirty="0" smtClean="0">
                <a:latin typeface="Times New Roman" pitchFamily="18" charset="0"/>
                <a:cs typeface="Times New Roman" pitchFamily="18" charset="0"/>
              </a:rPr>
              <a:t>Латерални</a:t>
            </a:r>
          </a:p>
          <a:p>
            <a:pPr eaLnBrk="1" hangingPunct="1"/>
            <a:r>
              <a:rPr lang="sr-Latn-CS" dirty="0" smtClean="0">
                <a:latin typeface="Times New Roman" pitchFamily="18" charset="0"/>
                <a:cs typeface="Times New Roman" pitchFamily="18" charset="0"/>
              </a:rPr>
              <a:t>Високи латерални(pars alta)</a:t>
            </a:r>
          </a:p>
          <a:p>
            <a:pPr eaLnBrk="1" hangingPunct="1"/>
            <a:r>
              <a:rPr lang="sr-Latn-CS" dirty="0" smtClean="0">
                <a:latin typeface="Times New Roman" pitchFamily="18" charset="0"/>
                <a:cs typeface="Times New Roman" pitchFamily="18" charset="0"/>
              </a:rPr>
              <a:t>Постериорни(задњи)</a:t>
            </a:r>
          </a:p>
          <a:p>
            <a:pPr eaLnBrk="1" hangingPunct="1"/>
            <a:r>
              <a:rPr lang="sr-Latn-CS" dirty="0" smtClean="0">
                <a:latin typeface="Times New Roman" pitchFamily="18" charset="0"/>
                <a:cs typeface="Times New Roman" pitchFamily="18" charset="0"/>
              </a:rPr>
              <a:t>Десна комора</a:t>
            </a:r>
          </a:p>
          <a:p>
            <a:pPr eaLnBrk="1" hangingPunct="1"/>
            <a:endParaRPr lang="en-US" dirty="0" smtClean="0"/>
          </a:p>
        </p:txBody>
      </p:sp>
      <p:sp>
        <p:nvSpPr>
          <p:cNvPr id="21508" name="Rectangle 5"/>
          <p:cNvSpPr>
            <a:spLocks noGrp="1" noChangeArrowheads="1"/>
          </p:cNvSpPr>
          <p:nvPr>
            <p:ph sz="half" idx="2"/>
          </p:nvPr>
        </p:nvSpPr>
        <p:spPr>
          <a:xfrm>
            <a:off x="4648200" y="1404851"/>
            <a:ext cx="4495800" cy="5408699"/>
          </a:xfrm>
        </p:spPr>
        <p:txBody>
          <a:bodyPr>
            <a:normAutofit/>
          </a:bodyPr>
          <a:lstStyle/>
          <a:p>
            <a:pPr eaLnBrk="1" hangingPunct="1"/>
            <a:r>
              <a:rPr lang="sr-Latn-CS" sz="3200" b="1" dirty="0" smtClean="0">
                <a:latin typeface="Times New Roman" pitchFamily="18" charset="0"/>
                <a:cs typeface="Times New Roman" pitchFamily="18" charset="0"/>
              </a:rPr>
              <a:t>EKГ одводи</a:t>
            </a:r>
            <a:endParaRPr lang="sr-Latn-CS" dirty="0" smtClean="0">
              <a:latin typeface="Times New Roman" pitchFamily="18" charset="0"/>
              <a:cs typeface="Times New Roman" pitchFamily="18" charset="0"/>
            </a:endParaRPr>
          </a:p>
          <a:p>
            <a:pPr eaLnBrk="1" hangingPunct="1"/>
            <a:r>
              <a:rPr lang="sr-Latn-CS" dirty="0" smtClean="0">
                <a:latin typeface="Times New Roman" pitchFamily="18" charset="0"/>
                <a:cs typeface="Times New Roman" pitchFamily="18" charset="0"/>
              </a:rPr>
              <a:t>I, aVL, V1-V6 (Q, ST ˆ)</a:t>
            </a:r>
          </a:p>
          <a:p>
            <a:pPr eaLnBrk="1" hangingPunct="1"/>
            <a:r>
              <a:rPr lang="sr-Latn-CS" dirty="0" smtClean="0">
                <a:latin typeface="Times New Roman" pitchFamily="18" charset="0"/>
                <a:cs typeface="Times New Roman" pitchFamily="18" charset="0"/>
              </a:rPr>
              <a:t>V1-V3 (Q, ST ˆ)</a:t>
            </a:r>
          </a:p>
          <a:p>
            <a:pPr eaLnBrk="1" hangingPunct="1"/>
            <a:r>
              <a:rPr lang="sr-Latn-CS" dirty="0" smtClean="0">
                <a:latin typeface="Times New Roman" pitchFamily="18" charset="0"/>
                <a:cs typeface="Times New Roman" pitchFamily="18" charset="0"/>
              </a:rPr>
              <a:t>II, III, aVF (Q, ST ˆ)</a:t>
            </a:r>
          </a:p>
          <a:p>
            <a:pPr eaLnBrk="1" hangingPunct="1"/>
            <a:r>
              <a:rPr lang="sr-Latn-CS" dirty="0" smtClean="0">
                <a:latin typeface="Times New Roman" pitchFamily="18" charset="0"/>
                <a:cs typeface="Times New Roman" pitchFamily="18" charset="0"/>
              </a:rPr>
              <a:t>I, aVL, V4-V6 (Q, ST ˆ)</a:t>
            </a:r>
          </a:p>
          <a:p>
            <a:pPr eaLnBrk="1" hangingPunct="1"/>
            <a:r>
              <a:rPr lang="sr-Latn-CS" dirty="0" smtClean="0">
                <a:latin typeface="Times New Roman" pitchFamily="18" charset="0"/>
                <a:cs typeface="Times New Roman" pitchFamily="18" charset="0"/>
              </a:rPr>
              <a:t>I, aVL (Q, ST ˆ)</a:t>
            </a:r>
          </a:p>
          <a:p>
            <a:pPr eaLnBrk="1" hangingPunct="1"/>
            <a:r>
              <a:rPr lang="sr-Latn-CS" dirty="0" smtClean="0">
                <a:latin typeface="Times New Roman" pitchFamily="18" charset="0"/>
                <a:cs typeface="Times New Roman" pitchFamily="18" charset="0"/>
              </a:rPr>
              <a:t>V1-V3 ( R, ST ˇ)</a:t>
            </a:r>
          </a:p>
          <a:p>
            <a:pPr eaLnBrk="1" hangingPunct="1"/>
            <a:r>
              <a:rPr lang="sr-Latn-CS" dirty="0" smtClean="0">
                <a:latin typeface="Times New Roman" pitchFamily="18" charset="0"/>
                <a:cs typeface="Times New Roman" pitchFamily="18" charset="0"/>
              </a:rPr>
              <a:t>V4R ( ST ˆ)</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a:xfrm>
            <a:off x="250825" y="1062038"/>
            <a:ext cx="8713788" cy="1143000"/>
          </a:xfrm>
        </p:spPr>
        <p:txBody>
          <a:bodyPr/>
          <a:lstStyle/>
          <a:p>
            <a:pPr eaLnBrk="1" hangingPunct="1"/>
            <a:r>
              <a:rPr lang="sr-Cyrl-RS" sz="3200" dirty="0" smtClean="0">
                <a:latin typeface="Times New Roman" pitchFamily="18" charset="0"/>
                <a:cs typeface="Times New Roman" pitchFamily="18" charset="0"/>
              </a:rPr>
              <a:t>Л</a:t>
            </a:r>
            <a:r>
              <a:rPr lang="sr-Latn-CS" sz="3200" dirty="0" smtClean="0">
                <a:latin typeface="Times New Roman" pitchFamily="18" charset="0"/>
                <a:cs typeface="Times New Roman" pitchFamily="18" charset="0"/>
              </a:rPr>
              <a:t>аборатори</a:t>
            </a:r>
            <a:r>
              <a:rPr lang="sr-Cyrl-RS" sz="3200" dirty="0" smtClean="0">
                <a:latin typeface="Times New Roman" pitchFamily="18" charset="0"/>
                <a:cs typeface="Times New Roman" pitchFamily="18" charset="0"/>
              </a:rPr>
              <a:t>јска ди</a:t>
            </a:r>
            <a:r>
              <a:rPr lang="sr-Latn-CS" sz="3200" dirty="0" smtClean="0">
                <a:latin typeface="Times New Roman" pitchFamily="18" charset="0"/>
                <a:cs typeface="Times New Roman" pitchFamily="18" charset="0"/>
              </a:rPr>
              <a:t>ја</a:t>
            </a:r>
            <a:r>
              <a:rPr lang="sr-Cyrl-RS" sz="3200" dirty="0" smtClean="0">
                <a:latin typeface="Times New Roman" pitchFamily="18" charset="0"/>
                <a:cs typeface="Times New Roman" pitchFamily="18" charset="0"/>
              </a:rPr>
              <a:t>гностика </a:t>
            </a:r>
            <a:r>
              <a:rPr lang="sr-Latn-CS" sz="3200" dirty="0" smtClean="0">
                <a:latin typeface="Times New Roman" pitchFamily="18" charset="0"/>
                <a:cs typeface="Times New Roman" pitchFamily="18" charset="0"/>
              </a:rPr>
              <a:t>AKС</a:t>
            </a:r>
            <a:r>
              <a:rPr lang="sr-Cyrl-RS"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p:txBody>
      </p:sp>
      <p:sp>
        <p:nvSpPr>
          <p:cNvPr id="13315" name="Rectangle 3"/>
          <p:cNvSpPr>
            <a:spLocks noGrp="1" noChangeArrowheads="1"/>
          </p:cNvSpPr>
          <p:nvPr>
            <p:ph idx="1"/>
          </p:nvPr>
        </p:nvSpPr>
        <p:spPr/>
        <p:txBody>
          <a:bodyPr/>
          <a:lstStyle/>
          <a:p>
            <a:pPr eaLnBrk="1" hangingPunct="1"/>
            <a:endParaRPr lang="sr-Latn-CS" dirty="0" smtClean="0"/>
          </a:p>
          <a:p>
            <a:pPr eaLnBrk="1" hangingPunct="1"/>
            <a:endParaRPr lang="sr-Latn-CS" dirty="0" smtClean="0"/>
          </a:p>
          <a:p>
            <a:pPr eaLnBrk="1" hangingPunct="1"/>
            <a:r>
              <a:rPr lang="sr-Cyrl-RS" dirty="0" smtClean="0">
                <a:latin typeface="Times New Roman" pitchFamily="18" charset="0"/>
                <a:cs typeface="Times New Roman" pitchFamily="18" charset="0"/>
              </a:rPr>
              <a:t>Н</a:t>
            </a:r>
            <a:r>
              <a:rPr lang="sr-Latn-CS" dirty="0" smtClean="0">
                <a:latin typeface="Times New Roman" pitchFamily="18" charset="0"/>
                <a:cs typeface="Times New Roman" pitchFamily="18" charset="0"/>
              </a:rPr>
              <a:t>естабилна ангина</a:t>
            </a:r>
            <a:r>
              <a:rPr lang="sr-Cyrl-RS" dirty="0" smtClean="0">
                <a:latin typeface="Times New Roman" pitchFamily="18" charset="0"/>
                <a:cs typeface="Times New Roman" pitchFamily="18" charset="0"/>
              </a:rPr>
              <a:t>:е</a:t>
            </a:r>
            <a:r>
              <a:rPr lang="sr-Latn-CS" sz="2800" dirty="0" smtClean="0">
                <a:latin typeface="Times New Roman" pitchFamily="18" charset="0"/>
                <a:cs typeface="Times New Roman" pitchFamily="18" charset="0"/>
              </a:rPr>
              <a:t>нзимски профил ћелиске некрозе: </a:t>
            </a:r>
            <a:r>
              <a:rPr lang="sr-Cyrl-RS" sz="2800" dirty="0" smtClean="0">
                <a:latin typeface="Times New Roman" pitchFamily="18" charset="0"/>
                <a:cs typeface="Times New Roman" pitchFamily="18" charset="0"/>
              </a:rPr>
              <a:t>т</a:t>
            </a:r>
            <a:r>
              <a:rPr lang="sr-Latn-CS" sz="2800" dirty="0" smtClean="0">
                <a:latin typeface="Times New Roman" pitchFamily="18" charset="0"/>
                <a:cs typeface="Times New Roman" pitchFamily="18" charset="0"/>
              </a:rPr>
              <a:t>ропонин</a:t>
            </a:r>
            <a:r>
              <a:rPr lang="sr-Cyrl-RS" sz="2800" dirty="0" smtClean="0">
                <a:latin typeface="Times New Roman" pitchFamily="18" charset="0"/>
                <a:cs typeface="Times New Roman" pitchFamily="18" charset="0"/>
              </a:rPr>
              <a:t> Т/И</a:t>
            </a:r>
            <a:r>
              <a:rPr lang="sr-Latn-CS" sz="2800" dirty="0" smtClean="0">
                <a:latin typeface="Times New Roman" pitchFamily="18" charset="0"/>
                <a:cs typeface="Times New Roman" pitchFamily="18" charset="0"/>
              </a:rPr>
              <a:t> </a:t>
            </a:r>
            <a:r>
              <a:rPr lang="sr-Latn-CS" sz="2800" b="1" dirty="0" smtClean="0">
                <a:latin typeface="Times New Roman" pitchFamily="18" charset="0"/>
                <a:cs typeface="Times New Roman" pitchFamily="18" charset="0"/>
              </a:rPr>
              <a:t>негативан.</a:t>
            </a:r>
            <a:endParaRPr lang="sr-Cyrl-RS" sz="2800" b="1" dirty="0" smtClean="0">
              <a:latin typeface="Times New Roman" pitchFamily="18" charset="0"/>
              <a:cs typeface="Times New Roman" pitchFamily="18" charset="0"/>
            </a:endParaRPr>
          </a:p>
          <a:p>
            <a:pPr eaLnBrk="1" hangingPunct="1"/>
            <a:r>
              <a:rPr lang="sr-Cyrl-RS" dirty="0" smtClean="0">
                <a:latin typeface="Times New Roman" pitchFamily="18" charset="0"/>
                <a:cs typeface="Times New Roman" pitchFamily="18" charset="0"/>
              </a:rPr>
              <a:t>Инфаркт миокарда: :е</a:t>
            </a:r>
            <a:r>
              <a:rPr lang="sr-Latn-CS" dirty="0" smtClean="0">
                <a:latin typeface="Times New Roman" pitchFamily="18" charset="0"/>
                <a:cs typeface="Times New Roman" pitchFamily="18" charset="0"/>
              </a:rPr>
              <a:t>нзимски профил ћелиске некрозе: </a:t>
            </a:r>
            <a:r>
              <a:rPr lang="sr-Cyrl-RS" dirty="0" smtClean="0">
                <a:latin typeface="Times New Roman" pitchFamily="18" charset="0"/>
                <a:cs typeface="Times New Roman" pitchFamily="18" charset="0"/>
              </a:rPr>
              <a:t>т</a:t>
            </a:r>
            <a:r>
              <a:rPr lang="sr-Latn-CS" dirty="0" smtClean="0">
                <a:latin typeface="Times New Roman" pitchFamily="18" charset="0"/>
                <a:cs typeface="Times New Roman" pitchFamily="18" charset="0"/>
              </a:rPr>
              <a:t>ропонин</a:t>
            </a:r>
            <a:r>
              <a:rPr lang="sr-Cyrl-RS" dirty="0" smtClean="0">
                <a:latin typeface="Times New Roman" pitchFamily="18" charset="0"/>
                <a:cs typeface="Times New Roman" pitchFamily="18" charset="0"/>
              </a:rPr>
              <a:t> Т/И</a:t>
            </a:r>
            <a:r>
              <a:rPr lang="sr-Latn-CS" dirty="0" smtClean="0">
                <a:latin typeface="Times New Roman" pitchFamily="18" charset="0"/>
                <a:cs typeface="Times New Roman" pitchFamily="18" charset="0"/>
              </a:rPr>
              <a:t> </a:t>
            </a:r>
            <a:r>
              <a:rPr lang="sr-Cyrl-RS" b="1" dirty="0" smtClean="0">
                <a:latin typeface="Times New Roman" pitchFamily="18" charset="0"/>
                <a:cs typeface="Times New Roman" pitchFamily="18" charset="0"/>
              </a:rPr>
              <a:t>позитиван.</a:t>
            </a:r>
            <a:endParaRPr lang="en-US"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1071546"/>
            <a:ext cx="8229600" cy="785818"/>
          </a:xfrm>
        </p:spPr>
        <p:txBody>
          <a:bodyPr>
            <a:normAutofit/>
          </a:bodyPr>
          <a:lstStyle/>
          <a:p>
            <a:r>
              <a:rPr lang="sr-Cyrl-RS" sz="2400" smtClean="0">
                <a:latin typeface="Times New Roman" pitchFamily="18" charset="0"/>
                <a:cs typeface="Times New Roman" pitchFamily="18" charset="0"/>
              </a:rPr>
              <a:t>Тропонин</a:t>
            </a:r>
            <a:r>
              <a:rPr lang="en-US" sz="2400" smtClean="0">
                <a:latin typeface="Times New Roman" pitchFamily="18" charset="0"/>
                <a:cs typeface="Times New Roman" pitchFamily="18" charset="0"/>
              </a:rPr>
              <a:t>T/</a:t>
            </a:r>
            <a:r>
              <a:rPr lang="sr-Cyrl-RS" sz="2400" smtClean="0">
                <a:latin typeface="Times New Roman" pitchFamily="18" charset="0"/>
                <a:cs typeface="Times New Roman" pitchFamily="18" charset="0"/>
              </a:rPr>
              <a:t>И</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endParaRPr lang="en-US" sz="2400" dirty="0">
              <a:latin typeface="Times New Roman" pitchFamily="18" charset="0"/>
              <a:cs typeface="Times New Roman" pitchFamily="18" charset="0"/>
            </a:endParaRPr>
          </a:p>
        </p:txBody>
      </p:sp>
      <p:sp>
        <p:nvSpPr>
          <p:cNvPr id="55299" name="Rectangle 3"/>
          <p:cNvSpPr>
            <a:spLocks noGrp="1" noChangeArrowheads="1"/>
          </p:cNvSpPr>
          <p:nvPr>
            <p:ph idx="1"/>
          </p:nvPr>
        </p:nvSpPr>
        <p:spPr>
          <a:xfrm>
            <a:off x="457200" y="1340768"/>
            <a:ext cx="8229600" cy="5400600"/>
          </a:xfrm>
        </p:spPr>
        <p:txBody>
          <a:bodyPr>
            <a:normAutofit/>
          </a:bodyPr>
          <a:lstStyle/>
          <a:p>
            <a:pPr marL="0" indent="0">
              <a:buNone/>
            </a:pPr>
            <a:r>
              <a:rPr lang="en-US" sz="2000" dirty="0" smtClean="0"/>
              <a:t> </a:t>
            </a:r>
            <a:endParaRPr lang="en-US" sz="2000" dirty="0"/>
          </a:p>
          <a:p>
            <a:pPr>
              <a:buFontTx/>
              <a:buNone/>
            </a:pPr>
            <a:endParaRPr lang="en-US" sz="2400" dirty="0"/>
          </a:p>
          <a:p>
            <a:r>
              <a:rPr lang="ru-RU" sz="2000" dirty="0" smtClean="0">
                <a:latin typeface="Times New Roman" pitchFamily="18" charset="0"/>
                <a:cs typeface="Times New Roman" pitchFamily="18" charset="0"/>
              </a:rPr>
              <a:t>Оба су  еквивалентна у прогностичком и дијагностичком смислу ( изузев реналне инсуфицијенције – Троп Т мање сензитиван)</a:t>
            </a:r>
          </a:p>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Пораст ~ 2 до 12 сати</a:t>
            </a:r>
          </a:p>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~30 – 40% пацијената са АКС без СТ елевације – имају нормалне вредности ЦКМБ уз скок тропонина на пријему </a:t>
            </a:r>
          </a:p>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Смртност се повећава од 3 до 8 пута са позитивним тропонином (мета-анализа). </a:t>
            </a:r>
          </a:p>
          <a:p>
            <a:endParaRPr lang="ru-RU" sz="2000" dirty="0" smtClean="0"/>
          </a:p>
          <a:p>
            <a:endParaRPr lang="en-US" sz="2000" dirty="0"/>
          </a:p>
        </p:txBody>
      </p:sp>
    </p:spTree>
    <p:extLst>
      <p:ext uri="{BB962C8B-B14F-4D97-AF65-F5344CB8AC3E}">
        <p14:creationId xmlns:p14="http://schemas.microsoft.com/office/powerpoint/2010/main" xmlns="" val="12105414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idx="4294967295"/>
          </p:nvPr>
        </p:nvSpPr>
        <p:spPr>
          <a:xfrm>
            <a:off x="914400" y="571500"/>
            <a:ext cx="8229600" cy="609600"/>
          </a:xfrm>
        </p:spPr>
        <p:txBody>
          <a:bodyPr>
            <a:normAutofit/>
          </a:bodyPr>
          <a:lstStyle/>
          <a:p>
            <a:pPr marL="274320" lvl="0" indent="-274320">
              <a:lnSpc>
                <a:spcPct val="80000"/>
              </a:lnSpc>
              <a:spcBef>
                <a:spcPts val="700"/>
              </a:spcBef>
            </a:pPr>
            <a:r>
              <a:rPr lang="en-US" sz="3200" spc="0" smtClean="0">
                <a:solidFill>
                  <a:prstClr val="white"/>
                </a:solidFill>
                <a:latin typeface="Comic Sans MS" pitchFamily="66" charset="0"/>
                <a:ea typeface="+mn-ea"/>
                <a:cs typeface="+mn-cs"/>
              </a:rPr>
              <a:t> </a:t>
            </a:r>
            <a:endParaRPr lang="en-GB" dirty="0"/>
          </a:p>
        </p:txBody>
      </p:sp>
      <p:sp>
        <p:nvSpPr>
          <p:cNvPr id="63491" name="Rectangle 3"/>
          <p:cNvSpPr>
            <a:spLocks noGrp="1" noChangeArrowheads="1"/>
          </p:cNvSpPr>
          <p:nvPr>
            <p:ph sz="quarter" idx="4294967295"/>
          </p:nvPr>
        </p:nvSpPr>
        <p:spPr>
          <a:xfrm>
            <a:off x="0" y="1600200"/>
            <a:ext cx="8229600" cy="4525963"/>
          </a:xfrm>
        </p:spPr>
        <p:txBody>
          <a:bodyPr/>
          <a:lstStyle/>
          <a:p>
            <a:pPr>
              <a:lnSpc>
                <a:spcPct val="80000"/>
              </a:lnSpc>
            </a:pPr>
            <a:r>
              <a:rPr lang="ru-RU" sz="2400" dirty="0" smtClean="0">
                <a:latin typeface="Times New Roman" pitchFamily="18" charset="0"/>
                <a:cs typeface="Times New Roman" pitchFamily="18" charset="0"/>
              </a:rPr>
              <a:t>Срчани биомаркери мере се код свих пацијената са суспектним АКС.</a:t>
            </a:r>
          </a:p>
          <a:p>
            <a:pPr>
              <a:lnSpc>
                <a:spcPct val="80000"/>
              </a:lnSpc>
            </a:pPr>
            <a:r>
              <a:rPr lang="ru-RU" sz="2400" dirty="0" smtClean="0">
                <a:latin typeface="Times New Roman" pitchFamily="18" charset="0"/>
                <a:cs typeface="Times New Roman" pitchFamily="18" charset="0"/>
              </a:rPr>
              <a:t>Тропонин је препоручени маркер.</a:t>
            </a:r>
          </a:p>
          <a:p>
            <a:pPr>
              <a:lnSpc>
                <a:spcPct val="80000"/>
              </a:lnSpc>
            </a:pPr>
            <a:r>
              <a:rPr lang="ru-RU" sz="2400" dirty="0" smtClean="0">
                <a:latin typeface="Times New Roman" pitchFamily="18" charset="0"/>
                <a:cs typeface="Times New Roman" pitchFamily="18" charset="0"/>
              </a:rPr>
              <a:t>Ако је тропонин негативан у првих 6 сати од презентације, поновити након 8-12сати.</a:t>
            </a:r>
          </a:p>
          <a:p>
            <a:pPr>
              <a:lnSpc>
                <a:spcPct val="80000"/>
              </a:lnSpc>
            </a:pPr>
            <a:r>
              <a:rPr lang="ru-RU" sz="2400" dirty="0" smtClean="0">
                <a:latin typeface="Times New Roman" pitchFamily="18" charset="0"/>
                <a:cs typeface="Times New Roman" pitchFamily="18" charset="0"/>
              </a:rPr>
              <a:t>Поновно мерење већ позитивних биомаркера за одређивање величине инфаркта/некрозе.</a:t>
            </a:r>
          </a:p>
          <a:p>
            <a:pPr>
              <a:lnSpc>
                <a:spcPct val="80000"/>
              </a:lnSpc>
            </a:pPr>
            <a:r>
              <a:rPr lang="ru-RU" sz="2400" dirty="0" smtClean="0">
                <a:latin typeface="Times New Roman" pitchFamily="18" charset="0"/>
                <a:cs typeface="Times New Roman" pitchFamily="18" charset="0"/>
              </a:rPr>
              <a:t>Пацијенти презентовани у првих 6  сати– мерење миоглобин у комбинацији са тропонином.</a:t>
            </a:r>
          </a:p>
          <a:p>
            <a:pPr>
              <a:lnSpc>
                <a:spcPct val="80000"/>
              </a:lnSpc>
            </a:pPr>
            <a:r>
              <a:rPr lang="ru-RU" sz="2400" dirty="0" smtClean="0">
                <a:latin typeface="Times New Roman" pitchFamily="18" charset="0"/>
                <a:cs typeface="Times New Roman" pitchFamily="18" charset="0"/>
              </a:rPr>
              <a:t>БНП – за процену глобалног ризика.</a:t>
            </a:r>
          </a:p>
          <a:p>
            <a:pPr>
              <a:lnSpc>
                <a:spcPct val="80000"/>
              </a:lnSpc>
            </a:pPr>
            <a:r>
              <a:rPr lang="ru-RU" sz="2400" dirty="0" smtClean="0">
                <a:latin typeface="Times New Roman" pitchFamily="18" charset="0"/>
                <a:cs typeface="Times New Roman" pitchFamily="18" charset="0"/>
              </a:rPr>
              <a:t>Мерење АСТ/ЛДХ/ЦК без ЦКМБ није препоручено.</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13037194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17" y="365126"/>
            <a:ext cx="8811491" cy="748780"/>
          </a:xfrm>
        </p:spPr>
        <p:txBody>
          <a:bodyPr/>
          <a:lstStyle/>
          <a:p>
            <a:r>
              <a:rPr lang="sr-Cyrl-RS" sz="2800" dirty="0" smtClean="0">
                <a:latin typeface="Times New Roman" pitchFamily="18" charset="0"/>
                <a:cs typeface="Times New Roman" pitchFamily="18" charset="0"/>
              </a:rPr>
              <a:t>Клиничка стања са повишеним вредностима тропонина:</a:t>
            </a:r>
            <a:endParaRPr lang="sr-Cyrl-BA" sz="2800" dirty="0">
              <a:latin typeface="Times New Roman" pitchFamily="18" charset="0"/>
              <a:cs typeface="Times New Roman" pitchFamily="18" charset="0"/>
            </a:endParaRPr>
          </a:p>
        </p:txBody>
      </p:sp>
      <p:sp>
        <p:nvSpPr>
          <p:cNvPr id="5" name="Content Placeholder 8"/>
          <p:cNvSpPr>
            <a:spLocks noGrp="1"/>
          </p:cNvSpPr>
          <p:nvPr>
            <p:ph sz="half" idx="1"/>
          </p:nvPr>
        </p:nvSpPr>
        <p:spPr>
          <a:xfrm>
            <a:off x="457200" y="857232"/>
            <a:ext cx="4038600" cy="5268931"/>
          </a:xfrm>
        </p:spPr>
        <p:txBody>
          <a:bodyPr>
            <a:normAutofit fontScale="85000" lnSpcReduction="20000"/>
          </a:bodyPr>
          <a:lstStyle/>
          <a:p>
            <a:pPr>
              <a:buNone/>
            </a:pPr>
            <a:endParaRPr lang="ru-RU" smtClean="0"/>
          </a:p>
          <a:p>
            <a:r>
              <a:rPr lang="sr-Cyrl-RS" sz="1400" smtClean="0">
                <a:latin typeface="Times New Roman" pitchFamily="18" charset="0"/>
                <a:cs typeface="Times New Roman" pitchFamily="18" charset="0"/>
              </a:rPr>
              <a:t>Тахиаритмије,</a:t>
            </a:r>
          </a:p>
          <a:p>
            <a:r>
              <a:rPr lang="sr-Cyrl-RS" sz="1400" smtClean="0">
                <a:latin typeface="Times New Roman" pitchFamily="18" charset="0"/>
                <a:cs typeface="Times New Roman" pitchFamily="18" charset="0"/>
              </a:rPr>
              <a:t> Срчана инсуфицијенција, </a:t>
            </a:r>
          </a:p>
          <a:p>
            <a:r>
              <a:rPr lang="sr-Cyrl-RS" sz="1400" smtClean="0">
                <a:latin typeface="Times New Roman" pitchFamily="18" charset="0"/>
                <a:cs typeface="Times New Roman" pitchFamily="18" charset="0"/>
              </a:rPr>
              <a:t>Хипертензивна криза, </a:t>
            </a:r>
          </a:p>
          <a:p>
            <a:r>
              <a:rPr lang="sr-Cyrl-RS" sz="1400" smtClean="0">
                <a:latin typeface="Times New Roman" pitchFamily="18" charset="0"/>
                <a:cs typeface="Times New Roman" pitchFamily="18" charset="0"/>
              </a:rPr>
              <a:t>Шок, сепса, опекотине, </a:t>
            </a:r>
          </a:p>
          <a:p>
            <a:r>
              <a:rPr lang="sr-Cyrl-RS" sz="1400" smtClean="0">
                <a:latin typeface="Times New Roman" pitchFamily="18" charset="0"/>
                <a:cs typeface="Times New Roman" pitchFamily="18" charset="0"/>
              </a:rPr>
              <a:t>Миокардитис,</a:t>
            </a:r>
          </a:p>
          <a:p>
            <a:r>
              <a:rPr lang="sr-Cyrl-RS" sz="1400" smtClean="0">
                <a:latin typeface="Times New Roman" pitchFamily="18" charset="0"/>
                <a:cs typeface="Times New Roman" pitchFamily="18" charset="0"/>
              </a:rPr>
              <a:t>Тако-Цубо кардиомиопатија, </a:t>
            </a:r>
          </a:p>
          <a:p>
            <a:r>
              <a:rPr lang="sr-Cyrl-RS" sz="1400" smtClean="0">
                <a:latin typeface="Times New Roman" pitchFamily="18" charset="0"/>
                <a:cs typeface="Times New Roman" pitchFamily="18" charset="0"/>
              </a:rPr>
              <a:t>Аортна стеноза,  </a:t>
            </a:r>
          </a:p>
          <a:p>
            <a:r>
              <a:rPr lang="sr-Cyrl-RS" sz="1400" smtClean="0">
                <a:latin typeface="Times New Roman" pitchFamily="18" charset="0"/>
                <a:cs typeface="Times New Roman" pitchFamily="18" charset="0"/>
              </a:rPr>
              <a:t>Емболија плућа и плућна хипертензија, </a:t>
            </a:r>
          </a:p>
          <a:p>
            <a:r>
              <a:rPr lang="sr-Cyrl-RS" sz="1400" smtClean="0">
                <a:latin typeface="Times New Roman" pitchFamily="18" charset="0"/>
                <a:cs typeface="Times New Roman" pitchFamily="18" charset="0"/>
              </a:rPr>
              <a:t>Коронарни спазам, </a:t>
            </a:r>
          </a:p>
          <a:p>
            <a:r>
              <a:rPr lang="sr-Cyrl-RS" sz="1400" smtClean="0">
                <a:latin typeface="Times New Roman" pitchFamily="18" charset="0"/>
                <a:cs typeface="Times New Roman" pitchFamily="18" charset="0"/>
              </a:rPr>
              <a:t> Мождани удар и субарахноидна хеморагија, </a:t>
            </a:r>
          </a:p>
          <a:p>
            <a:r>
              <a:rPr lang="sr-Cyrl-RS" sz="1400" smtClean="0">
                <a:latin typeface="Times New Roman" pitchFamily="18" charset="0"/>
                <a:cs typeface="Times New Roman" pitchFamily="18" charset="0"/>
              </a:rPr>
              <a:t>Контузија срца, </a:t>
            </a:r>
          </a:p>
          <a:p>
            <a:r>
              <a:rPr lang="sr-Cyrl-RS" sz="1400" smtClean="0">
                <a:latin typeface="Times New Roman" pitchFamily="18" charset="0"/>
                <a:cs typeface="Times New Roman" pitchFamily="18" charset="0"/>
              </a:rPr>
              <a:t>Процедуре на срцу-ЦАБГ,ПЦИ, пејсинг, аблација, кардиоверзија или ендомиокардна бипсија, </a:t>
            </a:r>
          </a:p>
          <a:p>
            <a:r>
              <a:rPr lang="sr-Cyrl-RS" sz="1400" smtClean="0">
                <a:latin typeface="Times New Roman" pitchFamily="18" charset="0"/>
                <a:cs typeface="Times New Roman" pitchFamily="18" charset="0"/>
              </a:rPr>
              <a:t>Хипо или хипертиреоза,</a:t>
            </a:r>
          </a:p>
          <a:p>
            <a:r>
              <a:rPr lang="sr-Cyrl-RS" sz="1400" smtClean="0">
                <a:latin typeface="Times New Roman" pitchFamily="18" charset="0"/>
                <a:cs typeface="Times New Roman" pitchFamily="18" charset="0"/>
              </a:rPr>
              <a:t> Инфилтративне болести-амилоидоза, хемохроматоза, саркоидоза,склеродермија,</a:t>
            </a:r>
          </a:p>
          <a:p>
            <a:r>
              <a:rPr lang="sr-Cyrl-RS" sz="1400" smtClean="0">
                <a:latin typeface="Times New Roman" pitchFamily="18" charset="0"/>
                <a:cs typeface="Times New Roman" pitchFamily="18" charset="0"/>
              </a:rPr>
              <a:t>Токсични ефекат лекова-доксорубицин,5-флуороурацил,херцептин, </a:t>
            </a:r>
          </a:p>
          <a:p>
            <a:r>
              <a:rPr lang="sr-Cyrl-RS" sz="1400" smtClean="0">
                <a:latin typeface="Times New Roman" pitchFamily="18" charset="0"/>
                <a:cs typeface="Times New Roman" pitchFamily="18" charset="0"/>
              </a:rPr>
              <a:t>Змијски отров, </a:t>
            </a:r>
          </a:p>
          <a:p>
            <a:r>
              <a:rPr lang="sr-Cyrl-RS" sz="1400" smtClean="0">
                <a:latin typeface="Times New Roman" pitchFamily="18" charset="0"/>
                <a:cs typeface="Times New Roman" pitchFamily="18" charset="0"/>
              </a:rPr>
              <a:t>Екстремни напор и рабдомиолиза</a:t>
            </a:r>
            <a:endParaRPr lang="sr-Cyrl-BA" sz="1400">
              <a:latin typeface="Times New Roman" pitchFamily="18" charset="0"/>
              <a:cs typeface="Times New Roman" pitchFamily="18" charset="0"/>
            </a:endParaRPr>
          </a:p>
        </p:txBody>
      </p:sp>
      <p:sp>
        <p:nvSpPr>
          <p:cNvPr id="4" name="Content Placeholder 3"/>
          <p:cNvSpPr>
            <a:spLocks noGrp="1"/>
          </p:cNvSpPr>
          <p:nvPr>
            <p:ph sz="half" idx="2"/>
          </p:nvPr>
        </p:nvSpPr>
        <p:spPr/>
        <p:txBody>
          <a:bodyPr>
            <a:normAutofit fontScale="85000" lnSpcReduction="20000"/>
          </a:bodyPr>
          <a:lstStyle/>
          <a:p>
            <a:r>
              <a:rPr lang="ru-RU" sz="2400" smtClean="0">
                <a:latin typeface="Times New Roman" pitchFamily="18" charset="0"/>
                <a:cs typeface="Times New Roman" pitchFamily="18" charset="0"/>
              </a:rPr>
              <a:t>Повећање вредности за 3 пута даје вероватноћу од 50-60% за некрозу миокарда.</a:t>
            </a:r>
          </a:p>
          <a:p>
            <a:r>
              <a:rPr lang="ru-RU" sz="2400" smtClean="0">
                <a:latin typeface="Times New Roman" pitchFamily="18" charset="0"/>
                <a:cs typeface="Times New Roman" pitchFamily="18" charset="0"/>
              </a:rPr>
              <a:t>Повећање вредности за 5 пута даје вероватноћу од 90%  за некрозу миокарда.</a:t>
            </a:r>
          </a:p>
          <a:p>
            <a:r>
              <a:rPr lang="ru-RU" sz="2400" smtClean="0">
                <a:latin typeface="Times New Roman" pitchFamily="18" charset="0"/>
                <a:cs typeface="Times New Roman" pitchFamily="18" charset="0"/>
              </a:rPr>
              <a:t>Високо сензитивни Тро повећава вероватноћу успешне дијагностике.</a:t>
            </a:r>
          </a:p>
          <a:p>
            <a:endParaRPr lang="sr-Cyrl-BA" sz="24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457200" y="1071546"/>
            <a:ext cx="8229600" cy="1071570"/>
          </a:xfrm>
        </p:spPr>
        <p:txBody>
          <a:bodyPr/>
          <a:lstStyle/>
          <a:p>
            <a:pPr eaLnBrk="1" hangingPunct="1"/>
            <a:r>
              <a:rPr lang="sr-Latn-CS" sz="3200" smtClean="0">
                <a:solidFill>
                  <a:srgbClr val="000000"/>
                </a:solidFill>
                <a:latin typeface="Times New Roman" pitchFamily="18" charset="0"/>
                <a:cs typeface="Times New Roman" pitchFamily="18" charset="0"/>
              </a:rPr>
              <a:t>AKС</a:t>
            </a:r>
            <a:r>
              <a:rPr lang="en-US" sz="3200" smtClean="0">
                <a:solidFill>
                  <a:srgbClr val="000000"/>
                </a:solidFill>
                <a:latin typeface="Times New Roman" pitchFamily="18" charset="0"/>
                <a:cs typeface="Times New Roman" pitchFamily="18" charset="0"/>
              </a:rPr>
              <a:t> – </a:t>
            </a:r>
            <a:r>
              <a:rPr lang="sr-Latn-CS" sz="3200" smtClean="0">
                <a:solidFill>
                  <a:srgbClr val="000000"/>
                </a:solidFill>
                <a:latin typeface="Times New Roman" pitchFamily="18" charset="0"/>
                <a:cs typeface="Times New Roman" pitchFamily="18" charset="0"/>
              </a:rPr>
              <a:t>Дијагноза: лабораторија</a:t>
            </a:r>
            <a:br>
              <a:rPr lang="sr-Latn-CS" sz="3200" smtClean="0">
                <a:solidFill>
                  <a:srgbClr val="000000"/>
                </a:solidFill>
                <a:latin typeface="Times New Roman" pitchFamily="18" charset="0"/>
                <a:cs typeface="Times New Roman" pitchFamily="18" charset="0"/>
              </a:rPr>
            </a:br>
            <a:r>
              <a:rPr lang="sr-Latn-CS" sz="3200" smtClean="0">
                <a:solidFill>
                  <a:srgbClr val="000000"/>
                </a:solidFill>
                <a:latin typeface="Times New Roman" pitchFamily="18" charset="0"/>
                <a:cs typeface="Times New Roman" pitchFamily="18" charset="0"/>
              </a:rPr>
              <a:t>инфакркт миокарда</a:t>
            </a:r>
            <a:endParaRPr lang="en-US" sz="3200" smtClean="0">
              <a:latin typeface="Times New Roman" pitchFamily="18" charset="0"/>
              <a:cs typeface="Times New Roman" pitchFamily="18" charset="0"/>
            </a:endParaRPr>
          </a:p>
        </p:txBody>
      </p:sp>
      <p:sp>
        <p:nvSpPr>
          <p:cNvPr id="14339" name="Rectangle 3"/>
          <p:cNvSpPr>
            <a:spLocks noGrp="1" noChangeArrowheads="1"/>
          </p:cNvSpPr>
          <p:nvPr>
            <p:ph idx="1"/>
          </p:nvPr>
        </p:nvSpPr>
        <p:spPr>
          <a:xfrm>
            <a:off x="457200" y="2500306"/>
            <a:ext cx="8229600" cy="3625857"/>
          </a:xfrm>
        </p:spPr>
        <p:txBody>
          <a:bodyPr/>
          <a:lstStyle/>
          <a:p>
            <a:pPr eaLnBrk="1" hangingPunct="1">
              <a:lnSpc>
                <a:spcPct val="80000"/>
              </a:lnSpc>
            </a:pPr>
            <a:r>
              <a:rPr lang="sr-Latn-CS" sz="2000" smtClean="0">
                <a:latin typeface="Times New Roman" pitchFamily="18" charset="0"/>
                <a:cs typeface="Times New Roman" pitchFamily="18" charset="0"/>
              </a:rPr>
              <a:t>Ензимски профил ћелиске некрозе </a:t>
            </a:r>
            <a:r>
              <a:rPr lang="sr-Latn-CS" sz="2000" b="1" smtClean="0">
                <a:latin typeface="Times New Roman" pitchFamily="18" charset="0"/>
                <a:cs typeface="Times New Roman" pitchFamily="18" charset="0"/>
              </a:rPr>
              <a:t>позитиван.</a:t>
            </a:r>
          </a:p>
          <a:p>
            <a:pPr eaLnBrk="1" hangingPunct="1">
              <a:lnSpc>
                <a:spcPct val="80000"/>
              </a:lnSpc>
            </a:pPr>
            <a:endParaRPr lang="en-US" sz="2000" b="1" smtClean="0">
              <a:latin typeface="Times New Roman" pitchFamily="18" charset="0"/>
              <a:cs typeface="Times New Roman" pitchFamily="18" charset="0"/>
            </a:endParaRPr>
          </a:p>
          <a:p>
            <a:pPr eaLnBrk="1" hangingPunct="1">
              <a:lnSpc>
                <a:spcPct val="80000"/>
              </a:lnSpc>
            </a:pPr>
            <a:r>
              <a:rPr lang="sr-Latn-CS" sz="2000" smtClean="0">
                <a:latin typeface="Times New Roman" pitchFamily="18" charset="0"/>
                <a:cs typeface="Times New Roman" pitchFamily="18" charset="0"/>
              </a:rPr>
              <a:t>ЦК се појављуе у циркулацији</a:t>
            </a:r>
            <a:r>
              <a:rPr lang="en-US" sz="2000" smtClean="0">
                <a:latin typeface="Times New Roman" pitchFamily="18" charset="0"/>
                <a:cs typeface="Times New Roman" pitchFamily="18" charset="0"/>
              </a:rPr>
              <a:t> </a:t>
            </a:r>
            <a:r>
              <a:rPr lang="sr-Latn-CS" sz="2000" smtClean="0">
                <a:latin typeface="Times New Roman" pitchFamily="18" charset="0"/>
                <a:cs typeface="Times New Roman" pitchFamily="18" charset="0"/>
              </a:rPr>
              <a:t>у оквиру првих </a:t>
            </a:r>
            <a:r>
              <a:rPr lang="en-US" sz="2000" smtClean="0">
                <a:latin typeface="Times New Roman" pitchFamily="18" charset="0"/>
                <a:cs typeface="Times New Roman" pitchFamily="18" charset="0"/>
              </a:rPr>
              <a:t>4-8 </a:t>
            </a:r>
            <a:r>
              <a:rPr lang="sr-Cyrl-RS" sz="2000" smtClean="0">
                <a:latin typeface="Times New Roman" pitchFamily="18" charset="0"/>
                <a:cs typeface="Times New Roman" pitchFamily="18" charset="0"/>
              </a:rPr>
              <a:t>сати</a:t>
            </a:r>
            <a:r>
              <a:rPr lang="en-US" sz="2000" smtClean="0">
                <a:latin typeface="Times New Roman" pitchFamily="18" charset="0"/>
                <a:cs typeface="Times New Roman" pitchFamily="18" charset="0"/>
              </a:rPr>
              <a:t>, </a:t>
            </a:r>
            <a:r>
              <a:rPr lang="sr-Latn-CS" sz="2000" smtClean="0">
                <a:latin typeface="Times New Roman" pitchFamily="18" charset="0"/>
                <a:cs typeface="Times New Roman" pitchFamily="18" charset="0"/>
              </a:rPr>
              <a:t>макс концентрација након </a:t>
            </a:r>
            <a:r>
              <a:rPr lang="en-US" sz="2000" smtClean="0">
                <a:latin typeface="Times New Roman" pitchFamily="18" charset="0"/>
                <a:cs typeface="Times New Roman" pitchFamily="18" charset="0"/>
              </a:rPr>
              <a:t>24</a:t>
            </a:r>
            <a:r>
              <a:rPr lang="sr-Latn-CS" sz="2000" smtClean="0">
                <a:latin typeface="Times New Roman" pitchFamily="18" charset="0"/>
                <a:cs typeface="Times New Roman" pitchFamily="18" charset="0"/>
              </a:rPr>
              <a:t>х, присутан до </a:t>
            </a:r>
            <a:r>
              <a:rPr lang="en-US" sz="2000" smtClean="0">
                <a:latin typeface="Times New Roman" pitchFamily="18" charset="0"/>
                <a:cs typeface="Times New Roman" pitchFamily="18" charset="0"/>
              </a:rPr>
              <a:t>7</a:t>
            </a:r>
            <a:r>
              <a:rPr lang="sr-Cyrl-RS" sz="2000" smtClean="0">
                <a:latin typeface="Times New Roman" pitchFamily="18" charset="0"/>
                <a:cs typeface="Times New Roman" pitchFamily="18" charset="0"/>
              </a:rPr>
              <a:t>сата</a:t>
            </a:r>
            <a:r>
              <a:rPr lang="sr-Latn-CS" sz="2000" smtClean="0">
                <a:latin typeface="Times New Roman" pitchFamily="18" charset="0"/>
                <a:cs typeface="Times New Roman" pitchFamily="18" charset="0"/>
              </a:rPr>
              <a:t>.</a:t>
            </a:r>
          </a:p>
          <a:p>
            <a:pPr eaLnBrk="1" hangingPunct="1">
              <a:lnSpc>
                <a:spcPct val="80000"/>
              </a:lnSpc>
            </a:pPr>
            <a:endParaRPr lang="en-US" sz="2000" smtClean="0">
              <a:latin typeface="Times New Roman" pitchFamily="18" charset="0"/>
              <a:cs typeface="Times New Roman" pitchFamily="18" charset="0"/>
            </a:endParaRPr>
          </a:p>
          <a:p>
            <a:pPr eaLnBrk="1" hangingPunct="1">
              <a:lnSpc>
                <a:spcPct val="80000"/>
              </a:lnSpc>
            </a:pPr>
            <a:r>
              <a:rPr lang="sr-Latn-CS" sz="2000" smtClean="0">
                <a:latin typeface="Times New Roman" pitchFamily="18" charset="0"/>
                <a:cs typeface="Times New Roman" pitchFamily="18" charset="0"/>
              </a:rPr>
              <a:t>Tропонин( T и И ), појављују се у циркулацији у прва 3</a:t>
            </a:r>
            <a:r>
              <a:rPr lang="sr-Cyrl-RS" sz="2000" smtClean="0">
                <a:latin typeface="Times New Roman" pitchFamily="18" charset="0"/>
                <a:cs typeface="Times New Roman" pitchFamily="18" charset="0"/>
              </a:rPr>
              <a:t> сата,</a:t>
            </a:r>
            <a:r>
              <a:rPr lang="sr-Latn-CS" sz="2000" smtClean="0">
                <a:latin typeface="Times New Roman" pitchFamily="18" charset="0"/>
                <a:cs typeface="Times New Roman" pitchFamily="18" charset="0"/>
              </a:rPr>
              <a:t> перзистирају 7-10 дана(И), односно 10.14 дана(Т) након инфаркта миокарда.</a:t>
            </a:r>
          </a:p>
          <a:p>
            <a:pPr eaLnBrk="1" hangingPunct="1">
              <a:lnSpc>
                <a:spcPct val="80000"/>
              </a:lnSpc>
            </a:pPr>
            <a:endParaRPr lang="sr-Latn-CS" sz="2000" smtClean="0">
              <a:latin typeface="Times New Roman" pitchFamily="18" charset="0"/>
              <a:cs typeface="Times New Roman" pitchFamily="18" charset="0"/>
            </a:endParaRPr>
          </a:p>
          <a:p>
            <a:pPr eaLnBrk="1" hangingPunct="1">
              <a:lnSpc>
                <a:spcPct val="80000"/>
              </a:lnSpc>
            </a:pPr>
            <a:r>
              <a:rPr lang="sr-Latn-CS" sz="2000" smtClean="0">
                <a:solidFill>
                  <a:srgbClr val="000000"/>
                </a:solidFill>
                <a:latin typeface="Times New Roman" pitchFamily="18" charset="0"/>
                <a:cs typeface="Times New Roman" pitchFamily="18" charset="0"/>
              </a:rPr>
              <a:t>ЛДХ</a:t>
            </a:r>
            <a:r>
              <a:rPr lang="en-US" sz="2000" smtClean="0">
                <a:solidFill>
                  <a:srgbClr val="000000"/>
                </a:solidFill>
                <a:latin typeface="Times New Roman" pitchFamily="18" charset="0"/>
                <a:cs typeface="Times New Roman" pitchFamily="18" charset="0"/>
              </a:rPr>
              <a:t> </a:t>
            </a:r>
            <a:r>
              <a:rPr lang="sr-Latn-CS" sz="2000" smtClean="0">
                <a:solidFill>
                  <a:srgbClr val="000000"/>
                </a:solidFill>
                <a:latin typeface="Times New Roman" pitchFamily="18" charset="0"/>
                <a:cs typeface="Times New Roman" pitchFamily="18" charset="0"/>
              </a:rPr>
              <a:t>расте у првих 48</a:t>
            </a:r>
            <a:r>
              <a:rPr lang="sr-Cyrl-RS" sz="2000" smtClean="0">
                <a:solidFill>
                  <a:srgbClr val="000000"/>
                </a:solidFill>
                <a:latin typeface="Times New Roman" pitchFamily="18" charset="0"/>
                <a:cs typeface="Times New Roman" pitchFamily="18" charset="0"/>
              </a:rPr>
              <a:t> </a:t>
            </a:r>
            <a:r>
              <a:rPr lang="sr-Cyrl-RS" sz="2000" smtClean="0">
                <a:latin typeface="Times New Roman" pitchFamily="18" charset="0"/>
                <a:cs typeface="Times New Roman" pitchFamily="18" charset="0"/>
              </a:rPr>
              <a:t>сата и</a:t>
            </a:r>
            <a:r>
              <a:rPr lang="sr-Latn-CS" sz="2000" smtClean="0">
                <a:solidFill>
                  <a:srgbClr val="000000"/>
                </a:solidFill>
                <a:latin typeface="Times New Roman" pitchFamily="18" charset="0"/>
                <a:cs typeface="Times New Roman" pitchFamily="18" charset="0"/>
              </a:rPr>
              <a:t> враћа се у нормални оквир у року од 7-14 дана(неспецифичан).</a:t>
            </a:r>
          </a:p>
          <a:p>
            <a:pPr eaLnBrk="1" hangingPunct="1">
              <a:lnSpc>
                <a:spcPct val="80000"/>
              </a:lnSpc>
            </a:pPr>
            <a:endParaRPr lang="en-US" sz="20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a:xfrm>
            <a:off x="457200" y="836613"/>
            <a:ext cx="8229600" cy="1008062"/>
          </a:xfrm>
        </p:spPr>
        <p:txBody>
          <a:bodyPr/>
          <a:lstStyle/>
          <a:p>
            <a:pPr eaLnBrk="1" hangingPunct="1"/>
            <a:r>
              <a:rPr lang="sr-Latn-CS" sz="3200" dirty="0" smtClean="0">
                <a:latin typeface="Times New Roman" pitchFamily="18" charset="0"/>
                <a:cs typeface="Times New Roman" pitchFamily="18" charset="0"/>
              </a:rPr>
              <a:t>Ехокардиографија </a:t>
            </a:r>
            <a:r>
              <a:rPr lang="sr-Cyrl-RS" sz="3200" dirty="0" smtClean="0">
                <a:latin typeface="Times New Roman" pitchFamily="18" charset="0"/>
                <a:cs typeface="Times New Roman" pitchFamily="18" charset="0"/>
              </a:rPr>
              <a:t>у дијагностици АКС:</a:t>
            </a:r>
            <a:endParaRPr lang="en-US" sz="3200" dirty="0" smtClean="0">
              <a:latin typeface="Times New Roman" pitchFamily="18" charset="0"/>
              <a:cs typeface="Times New Roman" pitchFamily="18" charset="0"/>
            </a:endParaRPr>
          </a:p>
        </p:txBody>
      </p:sp>
      <p:sp>
        <p:nvSpPr>
          <p:cNvPr id="17411" name="Rectangle 6"/>
          <p:cNvSpPr>
            <a:spLocks noGrp="1" noChangeArrowheads="1"/>
          </p:cNvSpPr>
          <p:nvPr>
            <p:ph sz="half" idx="1"/>
          </p:nvPr>
        </p:nvSpPr>
        <p:spPr>
          <a:xfrm>
            <a:off x="457200" y="1700213"/>
            <a:ext cx="4038600" cy="4433887"/>
          </a:xfrm>
        </p:spPr>
        <p:txBody>
          <a:bodyPr/>
          <a:lstStyle/>
          <a:p>
            <a:pPr eaLnBrk="1" hangingPunct="1"/>
            <a:r>
              <a:rPr lang="sr-Latn-CS" sz="1800" smtClean="0">
                <a:latin typeface="Times New Roman" pitchFamily="18" charset="0"/>
                <a:cs typeface="Times New Roman" pitchFamily="18" charset="0"/>
              </a:rPr>
              <a:t>Корисна у постављању дијагнозе, као и диференцијалне дијагнозе</a:t>
            </a:r>
          </a:p>
          <a:p>
            <a:pPr eaLnBrk="1" hangingPunct="1"/>
            <a:r>
              <a:rPr lang="sr-Latn-CS" sz="1800" smtClean="0">
                <a:latin typeface="Times New Roman" pitchFamily="18" charset="0"/>
                <a:cs typeface="Times New Roman" pitchFamily="18" charset="0"/>
              </a:rPr>
              <a:t>Локализација инфарктне артерије на основу регионалних испада у кинетици</a:t>
            </a:r>
          </a:p>
          <a:p>
            <a:pPr eaLnBrk="1" hangingPunct="1"/>
            <a:r>
              <a:rPr lang="sr-Latn-CS" sz="1800" smtClean="0">
                <a:latin typeface="Times New Roman" pitchFamily="18" charset="0"/>
                <a:cs typeface="Times New Roman" pitchFamily="18" charset="0"/>
              </a:rPr>
              <a:t>Стратификација ризика на основу ЕФ, притиска пуњења, процена МР</a:t>
            </a:r>
          </a:p>
          <a:p>
            <a:pPr eaLnBrk="1" hangingPunct="1"/>
            <a:r>
              <a:rPr lang="sr-Latn-CS" sz="1800" smtClean="0">
                <a:latin typeface="Times New Roman" pitchFamily="18" charset="0"/>
                <a:cs typeface="Times New Roman" pitchFamily="18" charset="0"/>
              </a:rPr>
              <a:t>Искључивљње било које структурне болести срца</a:t>
            </a:r>
            <a:r>
              <a:rPr lang="sr-Latn-CS" sz="2400" smtClean="0">
                <a:latin typeface="Times New Roman" pitchFamily="18" charset="0"/>
                <a:cs typeface="Times New Roman" pitchFamily="18" charset="0"/>
              </a:rPr>
              <a:t/>
            </a:r>
            <a:br>
              <a:rPr lang="sr-Latn-CS" sz="2400" smtClean="0">
                <a:latin typeface="Times New Roman" pitchFamily="18" charset="0"/>
                <a:cs typeface="Times New Roman" pitchFamily="18" charset="0"/>
              </a:rPr>
            </a:br>
            <a:r>
              <a:rPr lang="sr-Latn-CS" sz="2400" b="1" smtClean="0">
                <a:latin typeface="Times New Roman" pitchFamily="18" charset="0"/>
                <a:cs typeface="Times New Roman" pitchFamily="18" charset="0"/>
              </a:rPr>
              <a:t>нема губљења времена, само у УЦ или катетеризационој сали </a:t>
            </a:r>
            <a:endParaRPr lang="en-US" sz="2400" b="1" smtClean="0">
              <a:latin typeface="Times New Roman" pitchFamily="18" charset="0"/>
              <a:cs typeface="Times New Roman" pitchFamily="18" charset="0"/>
            </a:endParaRPr>
          </a:p>
        </p:txBody>
      </p:sp>
      <p:pic>
        <p:nvPicPr>
          <p:cNvPr id="17412" name="Picture 2"/>
          <p:cNvPicPr>
            <a:picLocks noGrp="1" noChangeAspect="1" noChangeArrowheads="1"/>
          </p:cNvPicPr>
          <p:nvPr>
            <p:ph sz="half" idx="2"/>
          </p:nvPr>
        </p:nvPicPr>
        <p:blipFill>
          <a:blip r:embed="rId2"/>
          <a:stretch>
            <a:fillRect/>
          </a:stretch>
        </p:blipFill>
        <p:spPr>
          <a:xfrm>
            <a:off x="4648200" y="2683179"/>
            <a:ext cx="4038600" cy="2360005"/>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Наслов 1"/>
          <p:cNvSpPr>
            <a:spLocks noGrp="1"/>
          </p:cNvSpPr>
          <p:nvPr>
            <p:ph type="title"/>
          </p:nvPr>
        </p:nvSpPr>
        <p:spPr>
          <a:xfrm>
            <a:off x="457200" y="1000108"/>
            <a:ext cx="8229600" cy="785818"/>
          </a:xfrm>
        </p:spPr>
        <p:txBody>
          <a:bodyPr/>
          <a:lstStyle/>
          <a:p>
            <a:pPr eaLnBrk="1" hangingPunct="1"/>
            <a:r>
              <a:rPr lang="sr-Cyrl-RS" sz="3200" smtClean="0">
                <a:solidFill>
                  <a:srgbClr val="000000"/>
                </a:solidFill>
                <a:latin typeface="Times New Roman" pitchFamily="18" charset="0"/>
                <a:cs typeface="Times New Roman" pitchFamily="18" charset="0"/>
              </a:rPr>
              <a:t>АКС</a:t>
            </a:r>
            <a:r>
              <a:rPr lang="sr-Latn-CS" sz="3200" smtClean="0">
                <a:solidFill>
                  <a:srgbClr val="000000"/>
                </a:solidFill>
                <a:latin typeface="Times New Roman" pitchFamily="18" charset="0"/>
                <a:cs typeface="Times New Roman" pitchFamily="18" charset="0"/>
              </a:rPr>
              <a:t> – Дијагоза : СПЕ</a:t>
            </a:r>
            <a:r>
              <a:rPr lang="sr-Cyrl-RS" sz="3200" smtClean="0">
                <a:solidFill>
                  <a:srgbClr val="000000"/>
                </a:solidFill>
                <a:latin typeface="Times New Roman" pitchFamily="18" charset="0"/>
                <a:cs typeface="Times New Roman" pitchFamily="18" charset="0"/>
              </a:rPr>
              <a:t>К</a:t>
            </a:r>
            <a:r>
              <a:rPr lang="sr-Latn-CS" sz="3200" smtClean="0">
                <a:solidFill>
                  <a:srgbClr val="000000"/>
                </a:solidFill>
                <a:latin typeface="Times New Roman" pitchFamily="18" charset="0"/>
                <a:cs typeface="Times New Roman" pitchFamily="18" charset="0"/>
              </a:rPr>
              <a:t>Т</a:t>
            </a:r>
            <a:r>
              <a:rPr lang="sr-Cyrl-RS" sz="3200" smtClean="0">
                <a:solidFill>
                  <a:srgbClr val="000000"/>
                </a:solidFill>
                <a:latin typeface="Times New Roman" pitchFamily="18" charset="0"/>
                <a:cs typeface="Times New Roman" pitchFamily="18" charset="0"/>
              </a:rPr>
              <a:t>, МС ЦТ</a:t>
            </a:r>
            <a:endParaRPr lang="sr-Latn-CS" sz="3200" smtClean="0">
              <a:latin typeface="Times New Roman" pitchFamily="18" charset="0"/>
              <a:cs typeface="Times New Roman" pitchFamily="18" charset="0"/>
            </a:endParaRPr>
          </a:p>
        </p:txBody>
      </p:sp>
      <p:sp>
        <p:nvSpPr>
          <p:cNvPr id="4" name="Content Placeholder 3"/>
          <p:cNvSpPr>
            <a:spLocks noGrp="1"/>
          </p:cNvSpPr>
          <p:nvPr>
            <p:ph sz="half" idx="1"/>
          </p:nvPr>
        </p:nvSpPr>
        <p:spPr/>
        <p:txBody>
          <a:bodyPr/>
          <a:lstStyle/>
          <a:p>
            <a:endParaRPr lang="sr-Cyrl-BA"/>
          </a:p>
        </p:txBody>
      </p:sp>
      <p:pic>
        <p:nvPicPr>
          <p:cNvPr id="18436" name="Picture 4"/>
          <p:cNvPicPr>
            <a:picLocks noGrp="1" noChangeAspect="1" noChangeArrowheads="1"/>
          </p:cNvPicPr>
          <p:nvPr>
            <p:ph sz="half" idx="2"/>
          </p:nvPr>
        </p:nvPicPr>
        <p:blipFill>
          <a:blip r:embed="rId2"/>
          <a:srcRect/>
          <a:stretch>
            <a:fillRect/>
          </a:stretch>
        </p:blipFill>
        <p:spPr bwMode="auto">
          <a:xfrm>
            <a:off x="4648200" y="1785925"/>
            <a:ext cx="3924328" cy="4326755"/>
          </a:xfrm>
          <a:prstGeom prst="rect">
            <a:avLst/>
          </a:prstGeom>
          <a:noFill/>
          <a:ln w="9525">
            <a:noFill/>
            <a:miter lim="800000"/>
            <a:headEnd/>
            <a:tailEnd/>
          </a:ln>
          <a:effectLst/>
        </p:spPr>
      </p:pic>
      <p:pic>
        <p:nvPicPr>
          <p:cNvPr id="18435" name="Picture 2"/>
          <p:cNvPicPr>
            <a:picLocks noChangeAspect="1" noChangeArrowheads="1"/>
          </p:cNvPicPr>
          <p:nvPr/>
        </p:nvPicPr>
        <p:blipFill>
          <a:blip r:embed="rId3"/>
          <a:srcRect/>
          <a:stretch>
            <a:fillRect/>
          </a:stretch>
        </p:blipFill>
        <p:spPr bwMode="auto">
          <a:xfrm>
            <a:off x="857224" y="1785926"/>
            <a:ext cx="3571899" cy="435771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rrowheads="1"/>
          </p:cNvSpPr>
          <p:nvPr>
            <p:ph type="title"/>
          </p:nvPr>
        </p:nvSpPr>
        <p:spPr>
          <a:xfrm>
            <a:off x="457200" y="498764"/>
            <a:ext cx="8229600" cy="715658"/>
          </a:xfrm>
        </p:spPr>
        <p:txBody>
          <a:bodyPr>
            <a:normAutofit/>
          </a:bodyPr>
          <a:lstStyle/>
          <a:p>
            <a:r>
              <a:rPr lang="sr-Cyrl-RS" sz="3600" smtClean="0">
                <a:latin typeface="Times New Roman" pitchFamily="18" charset="0"/>
                <a:cs typeface="Times New Roman" pitchFamily="18" charset="0"/>
              </a:rPr>
              <a:t>Епидемиологија АКС</a:t>
            </a:r>
            <a:endParaRPr lang="en-US" sz="3600" dirty="0">
              <a:latin typeface="Times New Roman" pitchFamily="18" charset="0"/>
              <a:cs typeface="Times New Roman" pitchFamily="18" charset="0"/>
            </a:endParaRPr>
          </a:p>
        </p:txBody>
      </p:sp>
      <p:sp>
        <p:nvSpPr>
          <p:cNvPr id="191491" name="Rectangle 3"/>
          <p:cNvSpPr>
            <a:spLocks noGrp="1" noChangeArrowheads="1"/>
          </p:cNvSpPr>
          <p:nvPr>
            <p:ph idx="1"/>
          </p:nvPr>
        </p:nvSpPr>
        <p:spPr>
          <a:xfrm>
            <a:off x="0" y="1214422"/>
            <a:ext cx="9144000" cy="5454938"/>
          </a:xfrm>
        </p:spPr>
        <p:txBody>
          <a:bodyPr>
            <a:normAutofit/>
          </a:bodyPr>
          <a:lstStyle/>
          <a:p>
            <a:pPr lvl="2">
              <a:lnSpc>
                <a:spcPct val="90000"/>
              </a:lnSpc>
            </a:pPr>
            <a:endParaRPr lang="sr-Latn-RS" dirty="0" smtClean="0">
              <a:latin typeface="Comic Sans MS" pitchFamily="66" charset="0"/>
              <a:cs typeface="Sakkal Majalla" pitchFamily="2" charset="-78"/>
            </a:endParaRPr>
          </a:p>
          <a:p>
            <a:r>
              <a:rPr lang="sr-Cyrl-RS" sz="2400" dirty="0" smtClean="0">
                <a:latin typeface="Times New Roman" pitchFamily="18" charset="0"/>
                <a:cs typeface="Times New Roman" pitchFamily="18" charset="0"/>
              </a:rPr>
              <a:t>Стандардизована стопа морталитета у Европи</a:t>
            </a:r>
            <a:r>
              <a:rPr lang="en-US" sz="2400" dirty="0" smtClean="0">
                <a:latin typeface="Times New Roman" pitchFamily="18" charset="0"/>
                <a:cs typeface="Times New Roman" pitchFamily="18" charset="0"/>
              </a:rPr>
              <a:t> - </a:t>
            </a:r>
            <a:r>
              <a:rPr lang="en-US" sz="2400" b="1" dirty="0" smtClean="0">
                <a:latin typeface="Times New Roman" pitchFamily="18" charset="0"/>
                <a:cs typeface="Times New Roman" pitchFamily="18" charset="0"/>
              </a:rPr>
              <a:t>401/100.000</a:t>
            </a:r>
            <a:r>
              <a:rPr lang="en-US" sz="2400" b="1" baseline="30000" dirty="0" smtClean="0">
                <a:latin typeface="Times New Roman" pitchFamily="18" charset="0"/>
                <a:cs typeface="Times New Roman" pitchFamily="18" charset="0"/>
              </a:rPr>
              <a:t>1</a:t>
            </a:r>
          </a:p>
          <a:p>
            <a:r>
              <a:rPr lang="sr-Cyrl-RS" sz="2400" dirty="0" smtClean="0">
                <a:latin typeface="Times New Roman" pitchFamily="18" charset="0"/>
                <a:cs typeface="Times New Roman" pitchFamily="18" charset="0"/>
              </a:rPr>
              <a:t>Стандардизована стопа морталитета</a:t>
            </a:r>
            <a:r>
              <a:rPr lang="en-US" sz="2400" dirty="0" smtClean="0">
                <a:latin typeface="Times New Roman" pitchFamily="18" charset="0"/>
                <a:cs typeface="Times New Roman" pitchFamily="18" charset="0"/>
              </a:rPr>
              <a:t> </a:t>
            </a:r>
            <a:r>
              <a:rPr lang="sr-Cyrl-RS" sz="2400" dirty="0" smtClean="0">
                <a:latin typeface="Times New Roman" pitchFamily="18" charset="0"/>
                <a:cs typeface="Times New Roman" pitchFamily="18" charset="0"/>
              </a:rPr>
              <a:t>у Србији</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504/100.000</a:t>
            </a:r>
            <a:r>
              <a:rPr lang="en-US" sz="2400" b="1" baseline="30000" dirty="0" smtClean="0">
                <a:latin typeface="Times New Roman" pitchFamily="18" charset="0"/>
                <a:cs typeface="Times New Roman" pitchFamily="18" charset="0"/>
              </a:rPr>
              <a:t>1</a:t>
            </a:r>
          </a:p>
          <a:p>
            <a:pPr marL="95250" indent="-95250"/>
            <a:r>
              <a:rPr lang="sr-Cyrl-RS" sz="2400" dirty="0" smtClean="0">
                <a:latin typeface="Times New Roman" pitchFamily="18" charset="0"/>
                <a:cs typeface="Times New Roman" pitchFamily="18" charset="0"/>
              </a:rPr>
              <a:t> Најчешћи узрок смрти у свету.</a:t>
            </a:r>
            <a:r>
              <a:rPr lang="pl-PL" sz="2400" dirty="0" smtClean="0">
                <a:latin typeface="Times New Roman" pitchFamily="18" charset="0"/>
                <a:cs typeface="Times New Roman" pitchFamily="18" charset="0"/>
              </a:rPr>
              <a:t> </a:t>
            </a:r>
          </a:p>
          <a:p>
            <a:pPr marL="95250" indent="-95250"/>
            <a:r>
              <a:rPr lang="sr-Cyrl-RS" sz="2400" dirty="0" smtClean="0">
                <a:latin typeface="Times New Roman" pitchFamily="18" charset="0"/>
                <a:cs typeface="Times New Roman" pitchFamily="18" charset="0"/>
              </a:rPr>
              <a:t> Односи преко</a:t>
            </a:r>
            <a:r>
              <a:rPr lang="en-GB" sz="2400" dirty="0" smtClean="0">
                <a:latin typeface="Times New Roman" pitchFamily="18" charset="0"/>
                <a:cs typeface="Times New Roman" pitchFamily="18" charset="0"/>
              </a:rPr>
              <a:t> 17 </a:t>
            </a:r>
            <a:r>
              <a:rPr lang="sr-Cyrl-RS" sz="2400" dirty="0" smtClean="0">
                <a:latin typeface="Times New Roman" pitchFamily="18" charset="0"/>
                <a:cs typeface="Times New Roman" pitchFamily="18" charset="0"/>
              </a:rPr>
              <a:t>милиона живота годишње</a:t>
            </a:r>
            <a:r>
              <a:rPr lang="en-GB" sz="2400" dirty="0" smtClean="0">
                <a:latin typeface="Times New Roman" pitchFamily="18" charset="0"/>
                <a:cs typeface="Times New Roman" pitchFamily="18" charset="0"/>
              </a:rPr>
              <a:t>.</a:t>
            </a:r>
            <a:r>
              <a:rPr lang="en-GB" sz="2400" baseline="30000" dirty="0" smtClean="0">
                <a:latin typeface="Times New Roman" pitchFamily="18" charset="0"/>
                <a:cs typeface="Times New Roman" pitchFamily="18" charset="0"/>
              </a:rPr>
              <a:t>1</a:t>
            </a:r>
          </a:p>
          <a:p>
            <a:pPr marL="95250" indent="-95250"/>
            <a:r>
              <a:rPr lang="sr-Cyrl-RS" sz="2400" dirty="0" smtClean="0">
                <a:latin typeface="Times New Roman" pitchFamily="18" charset="0"/>
                <a:cs typeface="Times New Roman" pitchFamily="18" charset="0"/>
              </a:rPr>
              <a:t> По броју смртних исхода од КВБ, Србија се налази на трећем месту у Европи, након Русије и Украјине.</a:t>
            </a:r>
          </a:p>
          <a:p>
            <a:pPr marL="95250" indent="-95250"/>
            <a:r>
              <a:rPr lang="sr-Cyrl-RS" sz="2400" dirty="0" smtClean="0">
                <a:latin typeface="Times New Roman" pitchFamily="18" charset="0"/>
                <a:cs typeface="Times New Roman" pitchFamily="18" charset="0"/>
              </a:rPr>
              <a:t> У Србији 47 особа сваки дан доживи инфаркт миокарда од који 15 не преживи.</a:t>
            </a:r>
            <a:endParaRPr lang="ru-RU" sz="2400" dirty="0" smtClean="0">
              <a:latin typeface="Times New Roman" pitchFamily="18" charset="0"/>
              <a:cs typeface="Times New Roman" pitchFamily="18" charset="0"/>
            </a:endParaRPr>
          </a:p>
          <a:p>
            <a:pPr lvl="2">
              <a:lnSpc>
                <a:spcPct val="90000"/>
              </a:lnSpc>
              <a:buNone/>
            </a:pPr>
            <a:endParaRPr lang="ru-RU" sz="2400" dirty="0" smtClean="0">
              <a:latin typeface="Times New Roman" pitchFamily="18" charset="0"/>
              <a:cs typeface="Times New Roman" pitchFamily="18" charset="0"/>
            </a:endParaRPr>
          </a:p>
          <a:p>
            <a:pPr lvl="2">
              <a:lnSpc>
                <a:spcPct val="90000"/>
              </a:lnSpc>
            </a:pPr>
            <a:endParaRPr lang="ru-RU" sz="2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xmlns="" val="72131665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Наслов 1"/>
          <p:cNvSpPr>
            <a:spLocks noGrp="1"/>
          </p:cNvSpPr>
          <p:nvPr>
            <p:ph type="title"/>
          </p:nvPr>
        </p:nvSpPr>
        <p:spPr/>
        <p:txBody>
          <a:bodyPr/>
          <a:lstStyle/>
          <a:p>
            <a:pPr eaLnBrk="1" hangingPunct="1"/>
            <a:r>
              <a:rPr lang="sr-Latn-CS" sz="3200" smtClean="0">
                <a:latin typeface="Times New Roman" pitchFamily="18" charset="0"/>
                <a:cs typeface="Times New Roman" pitchFamily="18" charset="0"/>
              </a:rPr>
              <a:t>АКС-дијагностика: селективна коронарографија</a:t>
            </a:r>
          </a:p>
        </p:txBody>
      </p:sp>
      <p:sp>
        <p:nvSpPr>
          <p:cNvPr id="10" name="Text Placeholder 9"/>
          <p:cNvSpPr>
            <a:spLocks noGrp="1"/>
          </p:cNvSpPr>
          <p:nvPr>
            <p:ph type="body" idx="1"/>
          </p:nvPr>
        </p:nvSpPr>
        <p:spPr/>
        <p:txBody>
          <a:bodyPr>
            <a:normAutofit lnSpcReduction="10000"/>
          </a:bodyPr>
          <a:lstStyle/>
          <a:p>
            <a:endParaRPr lang="sr-Cyrl-BA" smtClean="0">
              <a:latin typeface="Times New Roman" pitchFamily="18" charset="0"/>
              <a:cs typeface="Times New Roman" pitchFamily="18" charset="0"/>
            </a:endParaRPr>
          </a:p>
          <a:p>
            <a:r>
              <a:rPr lang="sr-Cyrl-RS" smtClean="0">
                <a:latin typeface="Times New Roman" pitchFamily="18" charset="0"/>
                <a:cs typeface="Times New Roman" pitchFamily="18" charset="0"/>
              </a:rPr>
              <a:t>НСТЕМИ</a:t>
            </a:r>
            <a:endParaRPr lang="sr-Cyrl-BA">
              <a:latin typeface="Times New Roman" pitchFamily="18" charset="0"/>
              <a:cs typeface="Times New Roman" pitchFamily="18" charset="0"/>
            </a:endParaRPr>
          </a:p>
        </p:txBody>
      </p:sp>
      <p:sp>
        <p:nvSpPr>
          <p:cNvPr id="5" name="Content Placeholder 4"/>
          <p:cNvSpPr>
            <a:spLocks noGrp="1"/>
          </p:cNvSpPr>
          <p:nvPr>
            <p:ph sz="half" idx="2"/>
          </p:nvPr>
        </p:nvSpPr>
        <p:spPr/>
        <p:txBody>
          <a:bodyPr/>
          <a:lstStyle/>
          <a:p>
            <a:pPr>
              <a:buNone/>
            </a:pPr>
            <a:r>
              <a:rPr lang="sr-Cyrl-RS" smtClean="0"/>
              <a:t>  </a:t>
            </a:r>
            <a:endParaRPr lang="sr-Cyrl-BA">
              <a:latin typeface="Times New Roman" pitchFamily="18" charset="0"/>
              <a:cs typeface="Times New Roman" pitchFamily="18" charset="0"/>
            </a:endParaRPr>
          </a:p>
        </p:txBody>
      </p:sp>
      <p:sp>
        <p:nvSpPr>
          <p:cNvPr id="11" name="Text Placeholder 10"/>
          <p:cNvSpPr>
            <a:spLocks noGrp="1"/>
          </p:cNvSpPr>
          <p:nvPr>
            <p:ph type="body" sz="quarter" idx="3"/>
          </p:nvPr>
        </p:nvSpPr>
        <p:spPr/>
        <p:txBody>
          <a:bodyPr/>
          <a:lstStyle/>
          <a:p>
            <a:r>
              <a:rPr lang="sr-Cyrl-RS" smtClean="0">
                <a:latin typeface="Times New Roman" pitchFamily="18" charset="0"/>
                <a:cs typeface="Times New Roman" pitchFamily="18" charset="0"/>
              </a:rPr>
              <a:t>СТЕМИ</a:t>
            </a:r>
            <a:endParaRPr lang="sr-Cyrl-BA">
              <a:latin typeface="Times New Roman" pitchFamily="18" charset="0"/>
              <a:cs typeface="Times New Roman" pitchFamily="18" charset="0"/>
            </a:endParaRPr>
          </a:p>
        </p:txBody>
      </p:sp>
      <p:pic>
        <p:nvPicPr>
          <p:cNvPr id="19461" name="Picture 5"/>
          <p:cNvPicPr>
            <a:picLocks noGrp="1" noChangeAspect="1" noChangeArrowheads="1"/>
          </p:cNvPicPr>
          <p:nvPr>
            <p:ph sz="quarter" idx="4"/>
          </p:nvPr>
        </p:nvPicPr>
        <p:blipFill>
          <a:blip r:embed="rId2"/>
          <a:stretch>
            <a:fillRect/>
          </a:stretch>
        </p:blipFill>
        <p:spPr bwMode="auto">
          <a:xfrm>
            <a:off x="4645025" y="2482537"/>
            <a:ext cx="4041775" cy="3335963"/>
          </a:xfrm>
          <a:prstGeom prst="rect">
            <a:avLst/>
          </a:prstGeom>
          <a:noFill/>
          <a:ln w="9525">
            <a:noFill/>
            <a:miter lim="800000"/>
            <a:headEnd/>
            <a:tailEnd/>
          </a:ln>
          <a:effectLst/>
        </p:spPr>
      </p:pic>
      <p:pic>
        <p:nvPicPr>
          <p:cNvPr id="19459" name="Picture 2"/>
          <p:cNvPicPr>
            <a:picLocks noChangeAspect="1" noChangeArrowheads="1"/>
          </p:cNvPicPr>
          <p:nvPr/>
        </p:nvPicPr>
        <p:blipFill>
          <a:blip r:embed="rId3"/>
          <a:srcRect/>
          <a:stretch>
            <a:fillRect/>
          </a:stretch>
        </p:blipFill>
        <p:spPr bwMode="auto">
          <a:xfrm>
            <a:off x="500034" y="2500306"/>
            <a:ext cx="3786214" cy="3429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xfrm>
            <a:off x="250825" y="1062038"/>
            <a:ext cx="8435975" cy="998537"/>
          </a:xfrm>
        </p:spPr>
        <p:txBody>
          <a:bodyPr/>
          <a:lstStyle/>
          <a:p>
            <a:pPr eaLnBrk="1" hangingPunct="1"/>
            <a:r>
              <a:rPr lang="en-US" sz="3200" dirty="0" smtClean="0">
                <a:latin typeface="Times New Roman" pitchFamily="18" charset="0"/>
                <a:cs typeface="Times New Roman" pitchFamily="18" charset="0"/>
              </a:rPr>
              <a:t>A</a:t>
            </a:r>
            <a:r>
              <a:rPr lang="sr-Latn-CS" sz="3200" dirty="0" smtClean="0">
                <a:latin typeface="Times New Roman" pitchFamily="18" charset="0"/>
                <a:cs typeface="Times New Roman" pitchFamily="18" charset="0"/>
              </a:rPr>
              <a:t>КС</a:t>
            </a:r>
            <a:r>
              <a:rPr lang="en-US" sz="3200" dirty="0" smtClean="0">
                <a:latin typeface="Times New Roman" pitchFamily="18" charset="0"/>
                <a:cs typeface="Times New Roman" pitchFamily="18" charset="0"/>
              </a:rPr>
              <a:t> – </a:t>
            </a:r>
            <a:r>
              <a:rPr lang="sr-Latn-CS" sz="3200" dirty="0" smtClean="0">
                <a:latin typeface="Times New Roman" pitchFamily="18" charset="0"/>
                <a:cs typeface="Times New Roman" pitchFamily="18" charset="0"/>
              </a:rPr>
              <a:t>Диференцијална дијагноза</a:t>
            </a:r>
            <a:r>
              <a:rPr lang="sr-Cyrl-RS" sz="3200"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t>
            </a:r>
          </a:p>
        </p:txBody>
      </p:sp>
      <p:sp>
        <p:nvSpPr>
          <p:cNvPr id="22531" name="Rectangle 3"/>
          <p:cNvSpPr>
            <a:spLocks noGrp="1" noChangeArrowheads="1"/>
          </p:cNvSpPr>
          <p:nvPr>
            <p:ph idx="1"/>
          </p:nvPr>
        </p:nvSpPr>
        <p:spPr/>
        <p:txBody>
          <a:bodyPr/>
          <a:lstStyle/>
          <a:p>
            <a:pPr eaLnBrk="1" hangingPunct="1"/>
            <a:endParaRPr lang="sr-Latn-CS" smtClean="0"/>
          </a:p>
          <a:p>
            <a:pPr eaLnBrk="1" hangingPunct="1"/>
            <a:r>
              <a:rPr lang="sr-Latn-CS" sz="2800" smtClean="0">
                <a:latin typeface="Times New Roman" pitchFamily="18" charset="0"/>
                <a:cs typeface="Times New Roman" pitchFamily="18" charset="0"/>
              </a:rPr>
              <a:t>Дисекантна анеуризма аорте</a:t>
            </a:r>
            <a:endParaRPr lang="en-US" sz="2800" smtClean="0">
              <a:latin typeface="Times New Roman" pitchFamily="18" charset="0"/>
              <a:cs typeface="Times New Roman" pitchFamily="18" charset="0"/>
            </a:endParaRPr>
          </a:p>
          <a:p>
            <a:pPr eaLnBrk="1" hangingPunct="1"/>
            <a:endParaRPr lang="sr-Latn-CS" sz="2800" smtClean="0">
              <a:latin typeface="Times New Roman" pitchFamily="18" charset="0"/>
              <a:cs typeface="Times New Roman" pitchFamily="18" charset="0"/>
            </a:endParaRPr>
          </a:p>
          <a:p>
            <a:pPr eaLnBrk="1" hangingPunct="1"/>
            <a:r>
              <a:rPr lang="sr-Latn-CS" sz="2800" smtClean="0">
                <a:latin typeface="Times New Roman" pitchFamily="18" charset="0"/>
                <a:cs typeface="Times New Roman" pitchFamily="18" charset="0"/>
              </a:rPr>
              <a:t>Перикардитис</a:t>
            </a:r>
            <a:endParaRPr lang="en-US" sz="2800" smtClean="0">
              <a:latin typeface="Times New Roman" pitchFamily="18" charset="0"/>
              <a:cs typeface="Times New Roman" pitchFamily="18" charset="0"/>
            </a:endParaRPr>
          </a:p>
          <a:p>
            <a:pPr eaLnBrk="1" hangingPunct="1"/>
            <a:endParaRPr lang="sr-Latn-CS" sz="2800" smtClean="0">
              <a:latin typeface="Times New Roman" pitchFamily="18" charset="0"/>
              <a:cs typeface="Times New Roman" pitchFamily="18" charset="0"/>
            </a:endParaRPr>
          </a:p>
          <a:p>
            <a:pPr eaLnBrk="1" hangingPunct="1"/>
            <a:r>
              <a:rPr lang="sr-Latn-CS" sz="2800" smtClean="0">
                <a:latin typeface="Times New Roman" pitchFamily="18" charset="0"/>
                <a:cs typeface="Times New Roman" pitchFamily="18" charset="0"/>
              </a:rPr>
              <a:t>Плућна емболија</a:t>
            </a:r>
            <a:endParaRPr lang="en-US" sz="28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457200" y="274638"/>
            <a:ext cx="8229600" cy="1858962"/>
          </a:xfrm>
        </p:spPr>
        <p:txBody>
          <a:bodyPr/>
          <a:lstStyle/>
          <a:p>
            <a:pPr eaLnBrk="1" hangingPunct="1"/>
            <a:r>
              <a:rPr lang="sr-Latn-CS" sz="3200" dirty="0" smtClean="0">
                <a:latin typeface="Times New Roman" pitchFamily="18" charset="0"/>
                <a:cs typeface="Times New Roman" pitchFamily="18" charset="0"/>
              </a:rPr>
              <a:t>Инфаркт миокарда- Koмпликације</a:t>
            </a:r>
            <a:endParaRPr lang="en-US" sz="3200" dirty="0" smtClean="0">
              <a:latin typeface="Times New Roman" pitchFamily="18" charset="0"/>
              <a:cs typeface="Times New Roman" pitchFamily="18" charset="0"/>
            </a:endParaRPr>
          </a:p>
        </p:txBody>
      </p:sp>
      <p:sp>
        <p:nvSpPr>
          <p:cNvPr id="23555" name="Rectangle 3"/>
          <p:cNvSpPr>
            <a:spLocks noGrp="1" noChangeArrowheads="1"/>
          </p:cNvSpPr>
          <p:nvPr>
            <p:ph sz="half" idx="1"/>
          </p:nvPr>
        </p:nvSpPr>
        <p:spPr>
          <a:xfrm>
            <a:off x="107950" y="2205038"/>
            <a:ext cx="4387850" cy="4608512"/>
          </a:xfrm>
        </p:spPr>
        <p:txBody>
          <a:bodyPr/>
          <a:lstStyle/>
          <a:p>
            <a:pPr eaLnBrk="1" hangingPunct="1">
              <a:buFont typeface="Wingdings" pitchFamily="2" charset="2"/>
              <a:buNone/>
            </a:pPr>
            <a:r>
              <a:rPr lang="sr-Latn-CS" dirty="0" smtClean="0"/>
              <a:t> </a:t>
            </a:r>
            <a:r>
              <a:rPr lang="sr-Latn-CS" sz="2400" b="1" i="1" dirty="0" smtClean="0">
                <a:latin typeface="Times New Roman" pitchFamily="18" charset="0"/>
                <a:cs typeface="Times New Roman" pitchFamily="18" charset="0"/>
              </a:rPr>
              <a:t>Предкоморски поремећаји срчаног ритма</a:t>
            </a:r>
          </a:p>
          <a:p>
            <a:pPr eaLnBrk="1" hangingPunct="1">
              <a:buFontTx/>
              <a:buChar char="-"/>
            </a:pPr>
            <a:r>
              <a:rPr lang="sr-Latn-CS" dirty="0" smtClean="0">
                <a:latin typeface="Times New Roman" pitchFamily="18" charset="0"/>
                <a:cs typeface="Times New Roman" pitchFamily="18" charset="0"/>
              </a:rPr>
              <a:t>син. </a:t>
            </a:r>
            <a:r>
              <a:rPr lang="sr-Cyrl-BA" dirty="0" smtClean="0">
                <a:latin typeface="Times New Roman" pitchFamily="18" charset="0"/>
                <a:cs typeface="Times New Roman" pitchFamily="18" charset="0"/>
              </a:rPr>
              <a:t>т</a:t>
            </a:r>
            <a:r>
              <a:rPr lang="sr-Latn-CS" dirty="0" smtClean="0">
                <a:latin typeface="Times New Roman" pitchFamily="18" charset="0"/>
                <a:cs typeface="Times New Roman" pitchFamily="18" charset="0"/>
              </a:rPr>
              <a:t>ахикардија</a:t>
            </a:r>
            <a:r>
              <a:rPr lang="sr-Cyrl-RS" dirty="0" smtClean="0">
                <a:latin typeface="Times New Roman" pitchFamily="18" charset="0"/>
                <a:cs typeface="Times New Roman" pitchFamily="18" charset="0"/>
              </a:rPr>
              <a:t> ,</a:t>
            </a:r>
            <a:endParaRPr lang="sr-Latn-CS" dirty="0" smtClean="0">
              <a:latin typeface="Times New Roman" pitchFamily="18" charset="0"/>
              <a:cs typeface="Times New Roman" pitchFamily="18" charset="0"/>
            </a:endParaRPr>
          </a:p>
          <a:p>
            <a:pPr eaLnBrk="1" hangingPunct="1">
              <a:buFontTx/>
              <a:buChar char="-"/>
            </a:pPr>
            <a:r>
              <a:rPr lang="sr-Latn-CS" dirty="0" smtClean="0">
                <a:latin typeface="Times New Roman" pitchFamily="18" charset="0"/>
                <a:cs typeface="Times New Roman" pitchFamily="18" charset="0"/>
              </a:rPr>
              <a:t>син. </a:t>
            </a:r>
            <a:r>
              <a:rPr lang="sr-Cyrl-BA" dirty="0" smtClean="0">
                <a:latin typeface="Times New Roman" pitchFamily="18" charset="0"/>
                <a:cs typeface="Times New Roman" pitchFamily="18" charset="0"/>
              </a:rPr>
              <a:t>б</a:t>
            </a:r>
            <a:r>
              <a:rPr lang="sr-Latn-CS" dirty="0" smtClean="0">
                <a:latin typeface="Times New Roman" pitchFamily="18" charset="0"/>
                <a:cs typeface="Times New Roman" pitchFamily="18" charset="0"/>
              </a:rPr>
              <a:t>радикардија</a:t>
            </a:r>
            <a:r>
              <a:rPr lang="sr-Cyrl-RS" dirty="0" smtClean="0">
                <a:latin typeface="Times New Roman" pitchFamily="18" charset="0"/>
                <a:cs typeface="Times New Roman" pitchFamily="18" charset="0"/>
              </a:rPr>
              <a:t>,</a:t>
            </a:r>
            <a:endParaRPr lang="sr-Latn-CS" dirty="0" smtClean="0">
              <a:latin typeface="Times New Roman" pitchFamily="18" charset="0"/>
              <a:cs typeface="Times New Roman" pitchFamily="18" charset="0"/>
            </a:endParaRPr>
          </a:p>
          <a:p>
            <a:pPr eaLnBrk="1" hangingPunct="1">
              <a:buFontTx/>
              <a:buChar char="-"/>
            </a:pPr>
            <a:r>
              <a:rPr lang="sr-Latn-CS" dirty="0" smtClean="0">
                <a:latin typeface="Times New Roman" pitchFamily="18" charset="0"/>
                <a:cs typeface="Times New Roman" pitchFamily="18" charset="0"/>
              </a:rPr>
              <a:t>aтријалне ekстрасистол</a:t>
            </a:r>
            <a:r>
              <a:rPr lang="sr-Cyrl-RS" dirty="0" smtClean="0">
                <a:latin typeface="Times New Roman" pitchFamily="18" charset="0"/>
                <a:cs typeface="Times New Roman" pitchFamily="18" charset="0"/>
              </a:rPr>
              <a:t>,</a:t>
            </a:r>
            <a:r>
              <a:rPr lang="sr-Latn-CS" dirty="0" smtClean="0">
                <a:latin typeface="Times New Roman" pitchFamily="18" charset="0"/>
                <a:cs typeface="Times New Roman" pitchFamily="18" charset="0"/>
              </a:rPr>
              <a:t>е</a:t>
            </a:r>
          </a:p>
          <a:p>
            <a:pPr eaLnBrk="1" hangingPunct="1">
              <a:buFontTx/>
              <a:buChar char="-"/>
            </a:pPr>
            <a:r>
              <a:rPr lang="sr-Latn-CS" dirty="0" smtClean="0">
                <a:latin typeface="Times New Roman" pitchFamily="18" charset="0"/>
                <a:cs typeface="Times New Roman" pitchFamily="18" charset="0"/>
              </a:rPr>
              <a:t>атријална тахикардија, флатер и фибрилација</a:t>
            </a:r>
            <a:r>
              <a:rPr lang="sr-Cyrl-RS" dirty="0" smtClean="0">
                <a:latin typeface="Times New Roman" pitchFamily="18" charset="0"/>
                <a:cs typeface="Times New Roman" pitchFamily="18" charset="0"/>
              </a:rPr>
              <a:t>,</a:t>
            </a:r>
            <a:r>
              <a:rPr lang="sr-Latn-CS" dirty="0" smtClean="0">
                <a:latin typeface="Times New Roman" pitchFamily="18" charset="0"/>
                <a:cs typeface="Times New Roman" pitchFamily="18" charset="0"/>
              </a:rPr>
              <a:t> </a:t>
            </a:r>
          </a:p>
          <a:p>
            <a:pPr eaLnBrk="1" hangingPunct="1">
              <a:buFontTx/>
              <a:buChar char="-"/>
            </a:pPr>
            <a:r>
              <a:rPr lang="sr-Cyrl-RS" dirty="0" smtClean="0">
                <a:latin typeface="Times New Roman" pitchFamily="18" charset="0"/>
                <a:cs typeface="Times New Roman" pitchFamily="18" charset="0"/>
              </a:rPr>
              <a:t>н</a:t>
            </a:r>
            <a:r>
              <a:rPr lang="sr-Latn-CS" dirty="0" smtClean="0">
                <a:latin typeface="Times New Roman" pitchFamily="18" charset="0"/>
                <a:cs typeface="Times New Roman" pitchFamily="18" charset="0"/>
              </a:rPr>
              <a:t>одални ритам</a:t>
            </a:r>
            <a:r>
              <a:rPr lang="sr-Cyrl-RS"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p:txBody>
      </p:sp>
      <p:sp>
        <p:nvSpPr>
          <p:cNvPr id="23556" name="Rectangle 4"/>
          <p:cNvSpPr>
            <a:spLocks noGrp="1" noChangeArrowheads="1"/>
          </p:cNvSpPr>
          <p:nvPr>
            <p:ph sz="half" idx="2"/>
          </p:nvPr>
        </p:nvSpPr>
        <p:spPr>
          <a:xfrm>
            <a:off x="4648200" y="2214554"/>
            <a:ext cx="4038600" cy="3911609"/>
          </a:xfrm>
        </p:spPr>
        <p:txBody>
          <a:bodyPr/>
          <a:lstStyle/>
          <a:p>
            <a:pPr eaLnBrk="1" hangingPunct="1">
              <a:buNone/>
            </a:pPr>
            <a:r>
              <a:rPr lang="sr-Latn-CS" sz="2400" b="1" i="1" smtClean="0">
                <a:latin typeface="Times New Roman" pitchFamily="18" charset="0"/>
                <a:cs typeface="Times New Roman" pitchFamily="18" charset="0"/>
              </a:rPr>
              <a:t>Koморски поремећаји срчаног ритма</a:t>
            </a:r>
          </a:p>
          <a:p>
            <a:pPr eaLnBrk="1" hangingPunct="1">
              <a:buFont typeface="Wingdings" pitchFamily="2" charset="2"/>
              <a:buNone/>
            </a:pPr>
            <a:r>
              <a:rPr lang="sr-Latn-CS" sz="2400" smtClean="0">
                <a:latin typeface="Times New Roman" pitchFamily="18" charset="0"/>
                <a:cs typeface="Times New Roman" pitchFamily="18" charset="0"/>
              </a:rPr>
              <a:t>-  </a:t>
            </a:r>
            <a:r>
              <a:rPr lang="sr-Cyrl-RS" sz="2400" smtClean="0">
                <a:latin typeface="Times New Roman" pitchFamily="18" charset="0"/>
                <a:cs typeface="Times New Roman" pitchFamily="18" charset="0"/>
              </a:rPr>
              <a:t>к</a:t>
            </a:r>
            <a:r>
              <a:rPr lang="sr-Latn-CS" sz="2400" smtClean="0">
                <a:latin typeface="Times New Roman" pitchFamily="18" charset="0"/>
                <a:cs typeface="Times New Roman" pitchFamily="18" charset="0"/>
              </a:rPr>
              <a:t>оморске екстрасистоле</a:t>
            </a:r>
            <a:endParaRPr lang="sr-Latn-CS" smtClean="0">
              <a:latin typeface="Times New Roman" pitchFamily="18" charset="0"/>
              <a:cs typeface="Times New Roman" pitchFamily="18" charset="0"/>
            </a:endParaRPr>
          </a:p>
          <a:p>
            <a:pPr eaLnBrk="1" hangingPunct="1">
              <a:buFont typeface="Wingdings" pitchFamily="2" charset="2"/>
              <a:buNone/>
            </a:pPr>
            <a:r>
              <a:rPr lang="sr-Latn-CS" smtClean="0">
                <a:latin typeface="Times New Roman" pitchFamily="18" charset="0"/>
                <a:cs typeface="Times New Roman" pitchFamily="18" charset="0"/>
              </a:rPr>
              <a:t>-  </a:t>
            </a:r>
            <a:r>
              <a:rPr lang="sr-Cyrl-RS" smtClean="0">
                <a:latin typeface="Times New Roman" pitchFamily="18" charset="0"/>
                <a:cs typeface="Times New Roman" pitchFamily="18" charset="0"/>
              </a:rPr>
              <a:t>к</a:t>
            </a:r>
            <a:r>
              <a:rPr lang="sr-Latn-CS" smtClean="0">
                <a:latin typeface="Times New Roman" pitchFamily="18" charset="0"/>
                <a:cs typeface="Times New Roman" pitchFamily="18" charset="0"/>
              </a:rPr>
              <a:t>оморска тахикардија</a:t>
            </a:r>
          </a:p>
          <a:p>
            <a:pPr eaLnBrk="1" hangingPunct="1">
              <a:buFont typeface="Wingdings" pitchFamily="2" charset="2"/>
              <a:buNone/>
            </a:pPr>
            <a:r>
              <a:rPr lang="sr-Latn-CS" smtClean="0">
                <a:latin typeface="Times New Roman" pitchFamily="18" charset="0"/>
                <a:cs typeface="Times New Roman" pitchFamily="18" charset="0"/>
              </a:rPr>
              <a:t>-  </a:t>
            </a:r>
            <a:r>
              <a:rPr lang="sr-Cyrl-RS" smtClean="0">
                <a:latin typeface="Times New Roman" pitchFamily="18" charset="0"/>
                <a:cs typeface="Times New Roman" pitchFamily="18" charset="0"/>
              </a:rPr>
              <a:t>к</a:t>
            </a:r>
            <a:r>
              <a:rPr lang="sr-Latn-CS" smtClean="0">
                <a:latin typeface="Times New Roman" pitchFamily="18" charset="0"/>
                <a:cs typeface="Times New Roman" pitchFamily="18" charset="0"/>
              </a:rPr>
              <a:t>оморска фибрилација </a:t>
            </a:r>
            <a:endParaRPr lang="en-US"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a:xfrm>
            <a:off x="457200" y="274638"/>
            <a:ext cx="8229600" cy="2074862"/>
          </a:xfrm>
        </p:spPr>
        <p:txBody>
          <a:bodyPr/>
          <a:lstStyle/>
          <a:p>
            <a:pPr eaLnBrk="1" hangingPunct="1"/>
            <a:r>
              <a:rPr lang="sr-Latn-CS" sz="3200" smtClean="0">
                <a:solidFill>
                  <a:srgbClr val="000000"/>
                </a:solidFill>
                <a:latin typeface="Times New Roman" pitchFamily="18" charset="0"/>
                <a:cs typeface="Times New Roman" pitchFamily="18" charset="0"/>
              </a:rPr>
              <a:t>Инфаркт миокарда- Koмпликације</a:t>
            </a:r>
            <a:endParaRPr lang="en-US" sz="4000" smtClean="0">
              <a:latin typeface="Times New Roman" pitchFamily="18" charset="0"/>
              <a:cs typeface="Times New Roman" pitchFamily="18" charset="0"/>
            </a:endParaRPr>
          </a:p>
        </p:txBody>
      </p:sp>
      <p:sp>
        <p:nvSpPr>
          <p:cNvPr id="28675" name="Rectangle 3"/>
          <p:cNvSpPr>
            <a:spLocks noGrp="1" noChangeArrowheads="1"/>
          </p:cNvSpPr>
          <p:nvPr>
            <p:ph idx="1"/>
          </p:nvPr>
        </p:nvSpPr>
        <p:spPr/>
        <p:txBody>
          <a:bodyPr rtlCol="0">
            <a:normAutofit/>
          </a:bodyPr>
          <a:lstStyle/>
          <a:p>
            <a:pPr eaLnBrk="1" fontAlgn="auto" hangingPunct="1">
              <a:spcAft>
                <a:spcPts val="0"/>
              </a:spcAft>
              <a:buFont typeface="Arial" pitchFamily="34" charset="0"/>
              <a:buChar char="•"/>
              <a:defRPr/>
            </a:pPr>
            <a:endParaRPr lang="sr-Latn-CS" dirty="0" smtClean="0"/>
          </a:p>
          <a:p>
            <a:pPr eaLnBrk="1" fontAlgn="auto" hangingPunct="1">
              <a:spcAft>
                <a:spcPts val="0"/>
              </a:spcAft>
              <a:buFont typeface="Arial" pitchFamily="34" charset="0"/>
              <a:buChar char="•"/>
              <a:defRPr/>
            </a:pPr>
            <a:endParaRPr lang="sr-Latn-CS" dirty="0" smtClean="0"/>
          </a:p>
          <a:p>
            <a:pPr eaLnBrk="1" fontAlgn="auto" hangingPunct="1">
              <a:spcAft>
                <a:spcPts val="0"/>
              </a:spcAft>
              <a:buFont typeface="Arial" pitchFamily="34" charset="0"/>
              <a:buChar char="•"/>
              <a:defRPr/>
            </a:pPr>
            <a:r>
              <a:rPr lang="sr-Latn-CS" dirty="0" smtClean="0">
                <a:latin typeface="Times New Roman" pitchFamily="18" charset="0"/>
                <a:cs typeface="Times New Roman" pitchFamily="18" charset="0"/>
              </a:rPr>
              <a:t>A</a:t>
            </a:r>
            <a:r>
              <a:rPr lang="sr-Cyrl-RS" dirty="0" err="1" smtClean="0">
                <a:latin typeface="Times New Roman" pitchFamily="18" charset="0"/>
                <a:cs typeface="Times New Roman" pitchFamily="18" charset="0"/>
              </a:rPr>
              <a:t>триовентрикуларни</a:t>
            </a:r>
            <a:r>
              <a:rPr lang="sr-Latn-CS" dirty="0" smtClean="0">
                <a:latin typeface="Times New Roman" pitchFamily="18" charset="0"/>
                <a:cs typeface="Times New Roman" pitchFamily="18" charset="0"/>
              </a:rPr>
              <a:t> ( A</a:t>
            </a:r>
            <a:r>
              <a:rPr lang="sr-Cyrl-RS" dirty="0" smtClean="0">
                <a:latin typeface="Times New Roman" pitchFamily="18" charset="0"/>
                <a:cs typeface="Times New Roman" pitchFamily="18" charset="0"/>
              </a:rPr>
              <a:t>В</a:t>
            </a:r>
            <a:r>
              <a:rPr lang="sr-Latn-C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блок</a:t>
            </a:r>
            <a:r>
              <a:rPr lang="sr-Latn-C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градус</a:t>
            </a:r>
            <a:r>
              <a:rPr lang="sr-Latn-CS" dirty="0" smtClean="0">
                <a:latin typeface="Times New Roman" pitchFamily="18" charset="0"/>
                <a:cs typeface="Times New Roman" pitchFamily="18" charset="0"/>
              </a:rPr>
              <a:t> I, II i III ).</a:t>
            </a:r>
          </a:p>
          <a:p>
            <a:pPr eaLnBrk="1" fontAlgn="auto" hangingPunct="1">
              <a:spcAft>
                <a:spcPts val="0"/>
              </a:spcAft>
              <a:buFont typeface="Arial" pitchFamily="34" charset="0"/>
              <a:buChar char="•"/>
              <a:defRPr/>
            </a:pPr>
            <a:r>
              <a:rPr lang="sr-Cyrl-RS" dirty="0" err="1" smtClean="0">
                <a:latin typeface="Times New Roman" pitchFamily="18" charset="0"/>
                <a:cs typeface="Times New Roman" pitchFamily="18" charset="0"/>
              </a:rPr>
              <a:t>Интервентрикуларни</a:t>
            </a:r>
            <a:r>
              <a:rPr lang="sr-Cyrl-RS" dirty="0" smtClean="0">
                <a:latin typeface="Times New Roman" pitchFamily="18" charset="0"/>
                <a:cs typeface="Times New Roman" pitchFamily="18" charset="0"/>
              </a:rPr>
              <a:t> блокови-гране</a:t>
            </a:r>
          </a:p>
          <a:p>
            <a:pPr marL="0" indent="0" eaLnBrk="1" fontAlgn="auto" hangingPunct="1">
              <a:spcAft>
                <a:spcPts val="0"/>
              </a:spcAft>
              <a:buFontTx/>
              <a:buNone/>
              <a:defRPr/>
            </a:pPr>
            <a:r>
              <a:rPr lang="sr-Latn-CS" dirty="0" smtClean="0">
                <a:latin typeface="Times New Roman" pitchFamily="18" charset="0"/>
                <a:cs typeface="Times New Roman" pitchFamily="18" charset="0"/>
              </a:rPr>
              <a:t> (  </a:t>
            </a:r>
            <a:r>
              <a:rPr lang="sr-Cyrl-RS" dirty="0" smtClean="0">
                <a:latin typeface="Times New Roman" pitchFamily="18" charset="0"/>
                <a:cs typeface="Times New Roman" pitchFamily="18" charset="0"/>
              </a:rPr>
              <a:t>БЛГ</a:t>
            </a:r>
            <a:r>
              <a:rPr lang="sr-Latn-CS"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и БДГ</a:t>
            </a:r>
            <a:r>
              <a:rPr lang="sr-Latn-CS" dirty="0" smtClean="0">
                <a:latin typeface="Times New Roman" pitchFamily="18" charset="0"/>
                <a:cs typeface="Times New Roman" pitchFamily="18" charset="0"/>
              </a:rPr>
              <a:t>).</a:t>
            </a:r>
          </a:p>
          <a:p>
            <a:pPr eaLnBrk="1" fontAlgn="auto" hangingPunct="1">
              <a:spcAft>
                <a:spcPts val="0"/>
              </a:spcAft>
              <a:buFont typeface="Wingdings" pitchFamily="2" charset="2"/>
              <a:buNone/>
              <a:defRPr/>
            </a:pPr>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Наслов 1"/>
          <p:cNvSpPr>
            <a:spLocks noGrp="1"/>
          </p:cNvSpPr>
          <p:nvPr>
            <p:ph type="title"/>
          </p:nvPr>
        </p:nvSpPr>
        <p:spPr>
          <a:xfrm>
            <a:off x="457200" y="1071546"/>
            <a:ext cx="8229600" cy="346092"/>
          </a:xfrm>
        </p:spPr>
        <p:txBody>
          <a:bodyPr>
            <a:normAutofit fontScale="90000"/>
          </a:bodyPr>
          <a:lstStyle/>
          <a:p>
            <a:pPr eaLnBrk="1" hangingPunct="1"/>
            <a:r>
              <a:rPr lang="sr-Latn-CS" sz="3200" smtClean="0">
                <a:latin typeface="Times New Roman" pitchFamily="18" charset="0"/>
                <a:cs typeface="Times New Roman" pitchFamily="18" charset="0"/>
              </a:rPr>
              <a:t>Срчана инсуфицијенција</a:t>
            </a:r>
          </a:p>
        </p:txBody>
      </p:sp>
      <p:sp>
        <p:nvSpPr>
          <p:cNvPr id="4" name="Content Placeholder 3"/>
          <p:cNvSpPr>
            <a:spLocks noGrp="1"/>
          </p:cNvSpPr>
          <p:nvPr>
            <p:ph sz="half" idx="1"/>
          </p:nvPr>
        </p:nvSpPr>
        <p:spPr>
          <a:xfrm>
            <a:off x="457200" y="2000240"/>
            <a:ext cx="4038600" cy="4125923"/>
          </a:xfrm>
        </p:spPr>
        <p:txBody>
          <a:bodyPr/>
          <a:lstStyle/>
          <a:p>
            <a:r>
              <a:rPr lang="sr-Cyrl-RS" sz="2400" smtClean="0">
                <a:latin typeface="Times New Roman" pitchFamily="18" charset="0"/>
                <a:cs typeface="Times New Roman" pitchFamily="18" charset="0"/>
              </a:rPr>
              <a:t>Акутна срчана инсуфицијенција</a:t>
            </a:r>
          </a:p>
          <a:p>
            <a:r>
              <a:rPr lang="sr-Cyrl-RS" sz="2400" smtClean="0">
                <a:latin typeface="Times New Roman" pitchFamily="18" charset="0"/>
                <a:cs typeface="Times New Roman" pitchFamily="18" charset="0"/>
              </a:rPr>
              <a:t>Хронична срчана инсуфицијенција</a:t>
            </a:r>
            <a:endParaRPr lang="sr-Cyrl-BA" sz="2400">
              <a:latin typeface="Times New Roman" pitchFamily="18" charset="0"/>
              <a:cs typeface="Times New Roman" pitchFamily="18" charset="0"/>
            </a:endParaRPr>
          </a:p>
        </p:txBody>
      </p:sp>
      <p:sp>
        <p:nvSpPr>
          <p:cNvPr id="5" name="Content Placeholder 4"/>
          <p:cNvSpPr>
            <a:spLocks noGrp="1"/>
          </p:cNvSpPr>
          <p:nvPr>
            <p:ph sz="half" idx="2"/>
          </p:nvPr>
        </p:nvSpPr>
        <p:spPr>
          <a:xfrm>
            <a:off x="4648200" y="2000240"/>
            <a:ext cx="4138642" cy="4125923"/>
          </a:xfrm>
        </p:spPr>
        <p:txBody>
          <a:bodyPr/>
          <a:lstStyle/>
          <a:p>
            <a:r>
              <a:rPr lang="sr-Cyrl-RS" sz="2000" smtClean="0">
                <a:latin typeface="Times New Roman" pitchFamily="18" charset="0"/>
                <a:cs typeface="Times New Roman" pitchFamily="18" charset="0"/>
              </a:rPr>
              <a:t>Ремоделовање леве коморе</a:t>
            </a:r>
            <a:endParaRPr lang="sr-Cyrl-BA" sz="2000">
              <a:latin typeface="Times New Roman" pitchFamily="18" charset="0"/>
              <a:cs typeface="Times New Roman" pitchFamily="18" charset="0"/>
            </a:endParaRPr>
          </a:p>
        </p:txBody>
      </p:sp>
      <p:pic>
        <p:nvPicPr>
          <p:cNvPr id="29699" name="Picture 2"/>
          <p:cNvPicPr>
            <a:picLocks noChangeAspect="1" noChangeArrowheads="1"/>
          </p:cNvPicPr>
          <p:nvPr/>
        </p:nvPicPr>
        <p:blipFill>
          <a:blip r:embed="rId2"/>
          <a:srcRect/>
          <a:stretch>
            <a:fillRect/>
          </a:stretch>
        </p:blipFill>
        <p:spPr bwMode="auto">
          <a:xfrm>
            <a:off x="4786314" y="2357430"/>
            <a:ext cx="3714776" cy="30003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250825" y="1062038"/>
            <a:ext cx="8435975" cy="998537"/>
          </a:xfrm>
        </p:spPr>
        <p:txBody>
          <a:bodyPr/>
          <a:lstStyle/>
          <a:p>
            <a:pPr eaLnBrk="1" hangingPunct="1"/>
            <a:r>
              <a:rPr lang="sr-Latn-CS" sz="3200" smtClean="0">
                <a:solidFill>
                  <a:srgbClr val="000000"/>
                </a:solidFill>
                <a:latin typeface="Times New Roman" pitchFamily="18" charset="0"/>
                <a:cs typeface="Times New Roman" pitchFamily="18" charset="0"/>
              </a:rPr>
              <a:t>Инфаркт миокарда- Koмпликације</a:t>
            </a:r>
            <a:endParaRPr lang="en-US" sz="4000" smtClean="0">
              <a:latin typeface="Times New Roman" pitchFamily="18" charset="0"/>
              <a:cs typeface="Times New Roman" pitchFamily="18" charset="0"/>
            </a:endParaRPr>
          </a:p>
        </p:txBody>
      </p:sp>
      <p:sp>
        <p:nvSpPr>
          <p:cNvPr id="30723" name="Rectangle 3"/>
          <p:cNvSpPr>
            <a:spLocks noGrp="1" noChangeArrowheads="1"/>
          </p:cNvSpPr>
          <p:nvPr>
            <p:ph idx="1"/>
          </p:nvPr>
        </p:nvSpPr>
        <p:spPr/>
        <p:txBody>
          <a:bodyPr>
            <a:normAutofit/>
          </a:bodyPr>
          <a:lstStyle/>
          <a:p>
            <a:pPr eaLnBrk="1" hangingPunct="1"/>
            <a:endParaRPr lang="sr-Latn-CS" dirty="0" smtClean="0"/>
          </a:p>
          <a:p>
            <a:pPr eaLnBrk="1" hangingPunct="1"/>
            <a:r>
              <a:rPr lang="sr-Latn-CS" dirty="0" smtClean="0">
                <a:latin typeface="Times New Roman" pitchFamily="18" charset="0"/>
                <a:cs typeface="Times New Roman" pitchFamily="18" charset="0"/>
              </a:rPr>
              <a:t>Формирање тромба</a:t>
            </a:r>
          </a:p>
          <a:p>
            <a:pPr eaLnBrk="1" hangingPunct="1"/>
            <a:r>
              <a:rPr lang="sr-Latn-CS" dirty="0" smtClean="0">
                <a:latin typeface="Times New Roman" pitchFamily="18" charset="0"/>
                <a:cs typeface="Times New Roman" pitchFamily="18" charset="0"/>
              </a:rPr>
              <a:t>Митрална регургитација</a:t>
            </a:r>
          </a:p>
          <a:p>
            <a:pPr eaLnBrk="1" hangingPunct="1"/>
            <a:r>
              <a:rPr lang="sr-Latn-CS" dirty="0" smtClean="0">
                <a:latin typeface="Times New Roman" pitchFamily="18" charset="0"/>
                <a:cs typeface="Times New Roman" pitchFamily="18" charset="0"/>
              </a:rPr>
              <a:t>Перикардна ефузија</a:t>
            </a:r>
          </a:p>
          <a:p>
            <a:pPr eaLnBrk="1" hangingPunct="1"/>
            <a:r>
              <a:rPr lang="sr-Latn-CS" dirty="0" smtClean="0">
                <a:latin typeface="Times New Roman" pitchFamily="18" charset="0"/>
                <a:cs typeface="Times New Roman" pitchFamily="18" charset="0"/>
              </a:rPr>
              <a:t>Ширење инфарктне зоне</a:t>
            </a:r>
          </a:p>
          <a:p>
            <a:pPr eaLnBrk="1" hangingPunct="1"/>
            <a:r>
              <a:rPr lang="sr-Latn-CS" dirty="0" smtClean="0">
                <a:latin typeface="Times New Roman" pitchFamily="18" charset="0"/>
                <a:cs typeface="Times New Roman" pitchFamily="18" charset="0"/>
              </a:rPr>
              <a:t>Анеуризма ипсеудоанеуризма</a:t>
            </a:r>
          </a:p>
          <a:p>
            <a:pPr eaLnBrk="1" hangingPunct="1"/>
            <a:r>
              <a:rPr lang="sr-Latn-CS" dirty="0" smtClean="0">
                <a:latin typeface="Times New Roman" pitchFamily="18" charset="0"/>
                <a:cs typeface="Times New Roman" pitchFamily="18" charset="0"/>
              </a:rPr>
              <a:t>Руптура (септум, слободни зид)</a:t>
            </a:r>
          </a:p>
          <a:p>
            <a:pPr eaLnBrk="1" hangingPunct="1"/>
            <a:endParaRPr lang="sr-Latn-CS" dirty="0" smtClean="0">
              <a:latin typeface="Comic Sans MS" pitchFamily="66" charset="0"/>
            </a:endParaRPr>
          </a:p>
          <a:p>
            <a:pPr eaLnBrk="1" hangingPunct="1"/>
            <a:endParaRPr lang="sr-Latn-CS" dirty="0" smtClean="0">
              <a:latin typeface="Comic Sans MS" pitchFamily="66" charset="0"/>
            </a:endParaRPr>
          </a:p>
          <a:p>
            <a:pPr eaLnBrk="1" hangingPunct="1"/>
            <a:endParaRPr lang="sr-Latn-CS" dirty="0" smtClean="0">
              <a:latin typeface="Comic Sans MS" pitchFamily="66" charset="0"/>
            </a:endParaRPr>
          </a:p>
          <a:p>
            <a:pPr eaLnBrk="1" hangingPunct="1"/>
            <a:endParaRPr lang="en-US" dirty="0" smtClean="0">
              <a:latin typeface="Comic Sans MS" pitchFamily="66" charset="0"/>
            </a:endParaRPr>
          </a:p>
          <a:p>
            <a:pPr eaLnBrk="1" hangingPunct="1"/>
            <a:endParaRPr lang="sr-Latn-CS" dirty="0" smtClean="0">
              <a:latin typeface="Comic Sans MS" pitchFamily="66" charset="0"/>
            </a:endParaRPr>
          </a:p>
          <a:p>
            <a:pPr eaLnBrk="1" hangingPunct="1"/>
            <a:endParaRPr lang="en-US" dirty="0" smtClean="0">
              <a:latin typeface="Comic Sans MS" pitchFamily="66"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457200" y="274638"/>
            <a:ext cx="8229600" cy="3154362"/>
          </a:xfrm>
        </p:spPr>
        <p:txBody>
          <a:bodyPr/>
          <a:lstStyle/>
          <a:p>
            <a:pPr eaLnBrk="1" hangingPunct="1"/>
            <a:r>
              <a:rPr lang="sr-Latn-CS" sz="3200" smtClean="0">
                <a:latin typeface="Times New Roman" pitchFamily="18" charset="0"/>
                <a:cs typeface="Times New Roman" pitchFamily="18" charset="0"/>
              </a:rPr>
              <a:t>Инфаркт миокарда - Tерапија</a:t>
            </a:r>
            <a:endParaRPr lang="en-US" sz="3200" smtClean="0">
              <a:latin typeface="Times New Roman" pitchFamily="18" charset="0"/>
              <a:cs typeface="Times New Roman" pitchFamily="18" charset="0"/>
            </a:endParaRPr>
          </a:p>
        </p:txBody>
      </p:sp>
      <p:sp>
        <p:nvSpPr>
          <p:cNvPr id="83971" name="Rectangle 3"/>
          <p:cNvSpPr>
            <a:spLocks noGrp="1" noChangeArrowheads="1"/>
          </p:cNvSpPr>
          <p:nvPr>
            <p:ph idx="1"/>
          </p:nvPr>
        </p:nvSpPr>
        <p:spPr>
          <a:xfrm>
            <a:off x="0" y="1916113"/>
            <a:ext cx="9144000" cy="4897437"/>
          </a:xfrm>
        </p:spPr>
        <p:txBody>
          <a:bodyPr rtlCol="0">
            <a:normAutofit/>
          </a:bodyPr>
          <a:lstStyle/>
          <a:p>
            <a:pPr eaLnBrk="1" fontAlgn="auto" hangingPunct="1">
              <a:spcAft>
                <a:spcPts val="0"/>
              </a:spcAft>
              <a:buFont typeface="Arial" pitchFamily="34" charset="0"/>
              <a:buChar char="•"/>
              <a:defRPr/>
            </a:pPr>
            <a:endParaRPr lang="sr-Latn-CS" b="1" dirty="0" smtClean="0"/>
          </a:p>
          <a:p>
            <a:pPr eaLnBrk="1" fontAlgn="auto" hangingPunct="1">
              <a:spcAft>
                <a:spcPts val="0"/>
              </a:spcAft>
              <a:buFont typeface="Arial" pitchFamily="34" charset="0"/>
              <a:buChar char="•"/>
              <a:defRPr/>
            </a:pPr>
            <a:r>
              <a:rPr lang="sr-Cyrl-RS" dirty="0" smtClean="0">
                <a:latin typeface="Times New Roman" pitchFamily="18" charset="0"/>
                <a:cs typeface="Times New Roman" pitchFamily="18" charset="0"/>
              </a:rPr>
              <a:t>Т</a:t>
            </a:r>
            <a:r>
              <a:rPr lang="sr-Cyrl-RS" sz="2800" dirty="0" smtClean="0">
                <a:latin typeface="Times New Roman" pitchFamily="18" charset="0"/>
                <a:cs typeface="Times New Roman" pitchFamily="18" charset="0"/>
              </a:rPr>
              <a:t>ерапија бола, поремећаја срчаног ритма, растерећења миокарда</a:t>
            </a:r>
            <a:r>
              <a:rPr lang="sr-Latn-CS" sz="2800" dirty="0" smtClean="0">
                <a:latin typeface="Times New Roman" pitchFamily="18" charset="0"/>
                <a:cs typeface="Times New Roman" pitchFamily="18" charset="0"/>
              </a:rPr>
              <a:t> – </a:t>
            </a:r>
            <a:r>
              <a:rPr lang="en-US" sz="2800" dirty="0" smtClean="0">
                <a:latin typeface="Times New Roman" pitchFamily="18" charset="0"/>
                <a:cs typeface="Times New Roman" pitchFamily="18" charset="0"/>
              </a:rPr>
              <a:t>“</a:t>
            </a:r>
            <a:r>
              <a:rPr lang="sr-Cyrl-RS" sz="2800" dirty="0" smtClean="0">
                <a:latin typeface="Times New Roman" pitchFamily="18" charset="0"/>
                <a:cs typeface="Times New Roman" pitchFamily="18" charset="0"/>
              </a:rPr>
              <a:t>пасивна заштита</a:t>
            </a:r>
            <a:r>
              <a:rPr lang="en-US" sz="2800" dirty="0" smtClean="0">
                <a:latin typeface="Times New Roman" pitchFamily="18" charset="0"/>
                <a:cs typeface="Times New Roman" pitchFamily="18" charset="0"/>
              </a:rPr>
              <a:t>”</a:t>
            </a:r>
            <a:r>
              <a:rPr lang="sr-Latn-CS" sz="2800" dirty="0" smtClean="0">
                <a:latin typeface="Times New Roman" pitchFamily="18" charset="0"/>
                <a:cs typeface="Times New Roman" pitchFamily="18" charset="0"/>
              </a:rPr>
              <a:t> </a:t>
            </a:r>
            <a:r>
              <a:rPr lang="sr-Cyrl-RS" sz="2800" dirty="0" err="1" smtClean="0">
                <a:latin typeface="Times New Roman" pitchFamily="18" charset="0"/>
                <a:cs typeface="Times New Roman" pitchFamily="18" charset="0"/>
              </a:rPr>
              <a:t>миокарда</a:t>
            </a:r>
            <a:r>
              <a:rPr lang="sr-Latn-CS" sz="2800" dirty="0" smtClean="0">
                <a:latin typeface="Times New Roman" pitchFamily="18" charset="0"/>
                <a:cs typeface="Times New Roman" pitchFamily="18" charset="0"/>
              </a:rPr>
              <a:t>, </a:t>
            </a:r>
            <a:r>
              <a:rPr lang="sr-Cyrl-RS" sz="2800" dirty="0" smtClean="0">
                <a:latin typeface="Times New Roman" pitchFamily="18" charset="0"/>
                <a:cs typeface="Times New Roman" pitchFamily="18" charset="0"/>
              </a:rPr>
              <a:t>потпуне оклузије/реоклузије коронарног крвног суда, спречавања</a:t>
            </a:r>
            <a:r>
              <a:rPr lang="sr-Latn-CS" sz="2800" dirty="0" smtClean="0">
                <a:latin typeface="Times New Roman" pitchFamily="18" charset="0"/>
                <a:cs typeface="Times New Roman" pitchFamily="18" charset="0"/>
              </a:rPr>
              <a:t> </a:t>
            </a:r>
            <a:r>
              <a:rPr lang="sr-Cyrl-RS" sz="2800" dirty="0" smtClean="0">
                <a:latin typeface="Times New Roman" pitchFamily="18" charset="0"/>
                <a:cs typeface="Times New Roman" pitchFamily="18" charset="0"/>
              </a:rPr>
              <a:t>процеса</a:t>
            </a:r>
            <a:r>
              <a:rPr lang="sr-Latn-CS" sz="2800" dirty="0" smtClean="0">
                <a:latin typeface="Times New Roman" pitchFamily="18" charset="0"/>
                <a:cs typeface="Times New Roman" pitchFamily="18" charset="0"/>
              </a:rPr>
              <a:t> </a:t>
            </a:r>
            <a:r>
              <a:rPr lang="sr-Cyrl-RS" sz="2800" dirty="0" smtClean="0">
                <a:latin typeface="Times New Roman" pitchFamily="18" charset="0"/>
                <a:cs typeface="Times New Roman" pitchFamily="18" charset="0"/>
              </a:rPr>
              <a:t>ремоделовања</a:t>
            </a:r>
            <a:r>
              <a:rPr lang="sr-Cyrl-RS" sz="2800" dirty="0">
                <a:latin typeface="Times New Roman" pitchFamily="18" charset="0"/>
                <a:cs typeface="Times New Roman" pitchFamily="18" charset="0"/>
              </a:rPr>
              <a:t> </a:t>
            </a:r>
            <a:r>
              <a:rPr lang="sr-Cyrl-RS" sz="2800" dirty="0" smtClean="0">
                <a:latin typeface="Times New Roman" pitchFamily="18" charset="0"/>
                <a:cs typeface="Times New Roman" pitchFamily="18" charset="0"/>
              </a:rPr>
              <a:t>леве</a:t>
            </a:r>
            <a:r>
              <a:rPr lang="sr-Latn-CS" sz="2800" dirty="0" smtClean="0">
                <a:latin typeface="Times New Roman" pitchFamily="18" charset="0"/>
                <a:cs typeface="Times New Roman" pitchFamily="18" charset="0"/>
              </a:rPr>
              <a:t> </a:t>
            </a:r>
            <a:r>
              <a:rPr lang="sr-Cyrl-RS" sz="2800" dirty="0" smtClean="0">
                <a:latin typeface="Times New Roman" pitchFamily="18" charset="0"/>
                <a:cs typeface="Times New Roman" pitchFamily="18" charset="0"/>
              </a:rPr>
              <a:t>к</a:t>
            </a:r>
            <a:r>
              <a:rPr lang="sr-Latn-CS" sz="2800" dirty="0" smtClean="0">
                <a:latin typeface="Times New Roman" pitchFamily="18" charset="0"/>
                <a:cs typeface="Times New Roman" pitchFamily="18" charset="0"/>
              </a:rPr>
              <a:t>o</a:t>
            </a:r>
            <a:r>
              <a:rPr lang="sr-Cyrl-RS" sz="2800" dirty="0" smtClean="0">
                <a:latin typeface="Times New Roman" pitchFamily="18" charset="0"/>
                <a:cs typeface="Times New Roman" pitchFamily="18" charset="0"/>
              </a:rPr>
              <a:t>море</a:t>
            </a:r>
            <a:r>
              <a:rPr lang="sr-Latn-CS" sz="2800" dirty="0" smtClean="0">
                <a:latin typeface="Times New Roman" pitchFamily="18" charset="0"/>
                <a:cs typeface="Times New Roman" pitchFamily="18" charset="0"/>
              </a:rPr>
              <a:t>.</a:t>
            </a:r>
            <a:endParaRPr lang="sr-Cyrl-RS" sz="2800"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sr-Cyrl-RS" sz="2800" dirty="0" smtClean="0">
                <a:latin typeface="Times New Roman" pitchFamily="18" charset="0"/>
                <a:cs typeface="Times New Roman" pitchFamily="18" charset="0"/>
              </a:rPr>
              <a:t>Реперфузиона терапија-спашавање миокарда.</a:t>
            </a:r>
            <a:endParaRPr lang="sr-Latn-CS" sz="2800" dirty="0" smtClean="0">
              <a:latin typeface="Times New Roman" pitchFamily="18" charset="0"/>
              <a:cs typeface="Times New Roman" pitchFamily="18" charset="0"/>
            </a:endParaRPr>
          </a:p>
          <a:p>
            <a:pPr eaLnBrk="1" fontAlgn="auto" hangingPunct="1">
              <a:spcAft>
                <a:spcPts val="0"/>
              </a:spcAft>
              <a:buFont typeface="Wingdings" pitchFamily="2" charset="2"/>
              <a:buNone/>
              <a:defRPr/>
            </a:pPr>
            <a:r>
              <a:rPr lang="sr-Latn-CS" b="1" dirty="0" smtClean="0"/>
              <a:t> </a:t>
            </a:r>
            <a:endParaRPr lang="en-US" b="1"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234949" y="76200"/>
            <a:ext cx="8909051" cy="1143000"/>
          </a:xfrm>
        </p:spPr>
        <p:txBody>
          <a:bodyPr/>
          <a:lstStyle/>
          <a:p>
            <a:pPr eaLnBrk="1" hangingPunct="1"/>
            <a:r>
              <a:rPr lang="sr-Cyrl-RS" sz="2800" dirty="0" smtClean="0">
                <a:latin typeface="Times New Roman" pitchFamily="18" charset="0"/>
                <a:cs typeface="Times New Roman" pitchFamily="18" charset="0"/>
              </a:rPr>
              <a:t>Процена ризика код пацијената  са АКС(АПНС/НСТЕМИ):</a:t>
            </a:r>
            <a:endParaRPr lang="en-US" sz="2800" dirty="0" smtClean="0">
              <a:latin typeface="Times New Roman" pitchFamily="18" charset="0"/>
              <a:cs typeface="Times New Roman" pitchFamily="18" charset="0"/>
            </a:endParaRPr>
          </a:p>
        </p:txBody>
      </p:sp>
      <p:graphicFrame>
        <p:nvGraphicFramePr>
          <p:cNvPr id="324611" name="Group 3"/>
          <p:cNvGraphicFramePr>
            <a:graphicFrameLocks noGrp="1"/>
          </p:cNvGraphicFramePr>
          <p:nvPr>
            <p:ph type="tbl" idx="1"/>
          </p:nvPr>
        </p:nvGraphicFramePr>
        <p:xfrm>
          <a:off x="685800" y="1285860"/>
          <a:ext cx="8029604" cy="5471196"/>
        </p:xfrm>
        <a:graphic>
          <a:graphicData uri="http://schemas.openxmlformats.org/drawingml/2006/table">
            <a:tbl>
              <a:tblPr/>
              <a:tblGrid>
                <a:gridCol w="990580"/>
                <a:gridCol w="3629395"/>
                <a:gridCol w="3409629"/>
              </a:tblGrid>
              <a:tr h="32595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Arial"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TIMI</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GRACE</a:t>
                      </a: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196822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sr-Cyrl-RS" sz="2000" b="0" i="0" u="none" strike="noStrike" cap="none" normalizeH="0" baseline="0" smtClean="0">
                          <a:ln>
                            <a:noFill/>
                          </a:ln>
                          <a:solidFill>
                            <a:schemeClr val="tx1"/>
                          </a:solidFill>
                          <a:effectLst/>
                          <a:latin typeface="Arial" pitchFamily="34" charset="0"/>
                        </a:rPr>
                        <a:t>Историја пацијента</a:t>
                      </a:r>
                      <a:endParaRPr kumimoji="0" lang="en-US" sz="2000" b="0" i="0" u="none" strike="noStrike" cap="none" normalizeH="0" baseline="0" dirty="0" smtClean="0">
                        <a:ln>
                          <a:noFill/>
                        </a:ln>
                        <a:solidFill>
                          <a:schemeClr val="tx1"/>
                        </a:solidFill>
                        <a:effectLst/>
                        <a:latin typeface="Arial" pitchFamily="34" charset="0"/>
                      </a:endParaRPr>
                    </a:p>
                  </a:txBody>
                  <a:tcPr marT="45726" marB="45726" vert="eaVert"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Године</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Хипертензија</a:t>
                      </a: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Шећерна болест</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Пушење</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cs typeface="Arial" pitchFamily="34" charset="0"/>
                        </a:rPr>
                        <a:t>↑ </a:t>
                      </a:r>
                      <a:r>
                        <a:rPr kumimoji="0" lang="sr-Cyrl-RS" sz="2000" b="0" i="0" u="none" strike="noStrike" cap="none" normalizeH="0" baseline="0" dirty="0" smtClean="0">
                          <a:ln>
                            <a:noFill/>
                          </a:ln>
                          <a:solidFill>
                            <a:schemeClr val="tx1"/>
                          </a:solidFill>
                          <a:effectLst/>
                          <a:latin typeface="Arial" pitchFamily="34" charset="0"/>
                          <a:cs typeface="Arial" pitchFamily="34" charset="0"/>
                        </a:rPr>
                        <a:t>Холестерол</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Породична анамнеза</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Претходни </a:t>
                      </a: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коронарни догађај</a:t>
                      </a:r>
                      <a:endParaRPr kumimoji="0" lang="en-US" sz="2000" b="0" i="0" u="none" strike="noStrike" cap="none" normalizeH="0" baseline="0" dirty="0" smtClean="0">
                        <a:ln>
                          <a:noFill/>
                        </a:ln>
                        <a:solidFill>
                          <a:schemeClr val="tx1"/>
                        </a:solidFill>
                        <a:effectLst/>
                        <a:latin typeface="Arial"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Године</a:t>
                      </a:r>
                      <a:endParaRPr kumimoji="0" lang="en-US" sz="2000" b="0" i="0" u="none" strike="noStrike" cap="none" normalizeH="0" baseline="0" dirty="0" smtClean="0">
                        <a:ln>
                          <a:noFill/>
                        </a:ln>
                        <a:solidFill>
                          <a:schemeClr val="tx1"/>
                        </a:solidFill>
                        <a:effectLst/>
                        <a:latin typeface="Arial"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20641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sr-Cyrl-RS" sz="2000" b="0" i="0" u="none" strike="noStrike" cap="none" normalizeH="0" baseline="0" smtClean="0">
                          <a:ln>
                            <a:noFill/>
                          </a:ln>
                          <a:solidFill>
                            <a:schemeClr val="tx1"/>
                          </a:solidFill>
                          <a:effectLst/>
                          <a:latin typeface="Arial" pitchFamily="34" charset="0"/>
                        </a:rPr>
                        <a:t>Презентација</a:t>
                      </a:r>
                      <a:endParaRPr kumimoji="0" lang="en-US" sz="2000" b="0" i="0" u="none" strike="noStrike" cap="none" normalizeH="0" baseline="0" smtClean="0">
                        <a:ln>
                          <a:noFill/>
                        </a:ln>
                        <a:solidFill>
                          <a:schemeClr val="tx1"/>
                        </a:solidFill>
                        <a:effectLst/>
                        <a:latin typeface="Arial" pitchFamily="34" charset="0"/>
                      </a:endParaRPr>
                    </a:p>
                  </a:txBody>
                  <a:tcPr marT="45726" marB="45726" vert="eaVert"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5000"/>
                        </a:spcBef>
                        <a:spcAft>
                          <a:spcPct val="0"/>
                        </a:spcAft>
                        <a:buClrTx/>
                        <a:buSzTx/>
                        <a:buFontTx/>
                        <a:buNone/>
                        <a:tabLst/>
                      </a:pPr>
                      <a:endParaRPr kumimoji="0" lang="sr-Cyrl-RS" sz="20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smtClean="0">
                          <a:ln>
                            <a:noFill/>
                          </a:ln>
                          <a:solidFill>
                            <a:schemeClr val="tx1"/>
                          </a:solidFill>
                          <a:effectLst/>
                          <a:latin typeface="Arial" pitchFamily="34" charset="0"/>
                        </a:rPr>
                        <a:t>Изразита ангина</a:t>
                      </a:r>
                      <a:endParaRPr kumimoji="0" lang="en-US" sz="20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en-US" sz="2000" b="0" i="0" u="none" strike="noStrike" cap="none" normalizeH="0" baseline="0" smtClean="0">
                          <a:ln>
                            <a:noFill/>
                          </a:ln>
                          <a:solidFill>
                            <a:schemeClr val="tx1"/>
                          </a:solidFill>
                          <a:effectLst/>
                          <a:latin typeface="Arial" pitchFamily="34" charset="0"/>
                        </a:rPr>
                        <a:t>A</a:t>
                      </a:r>
                      <a:r>
                        <a:rPr kumimoji="0" lang="sr-Cyrl-RS" sz="2000" b="0" i="0" u="none" strike="noStrike" cap="none" normalizeH="0" baseline="0" smtClean="0">
                          <a:ln>
                            <a:noFill/>
                          </a:ln>
                          <a:solidFill>
                            <a:schemeClr val="tx1"/>
                          </a:solidFill>
                          <a:effectLst/>
                          <a:latin typeface="Arial" pitchFamily="34" charset="0"/>
                        </a:rPr>
                        <a:t>пирин 7 дана</a:t>
                      </a:r>
                      <a:endParaRPr kumimoji="0" lang="en-US" sz="20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smtClean="0">
                          <a:ln>
                            <a:noFill/>
                          </a:ln>
                          <a:solidFill>
                            <a:schemeClr val="tx1"/>
                          </a:solidFill>
                          <a:effectLst/>
                          <a:latin typeface="Arial" pitchFamily="34" charset="0"/>
                        </a:rPr>
                        <a:t>Повишени биомаркери</a:t>
                      </a:r>
                      <a:endParaRPr kumimoji="0" lang="en-US" sz="20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smtClean="0">
                          <a:ln>
                            <a:noFill/>
                          </a:ln>
                          <a:solidFill>
                            <a:schemeClr val="tx1"/>
                          </a:solidFill>
                          <a:effectLst/>
                          <a:latin typeface="Arial" pitchFamily="34" charset="0"/>
                        </a:rPr>
                        <a:t>Депресија СТ сегмента</a:t>
                      </a:r>
                      <a:endParaRPr kumimoji="0" lang="en-US" sz="2000" b="0" i="0" u="none" strike="noStrike" cap="none" normalizeH="0" baseline="0" smtClean="0">
                        <a:ln>
                          <a:noFill/>
                        </a:ln>
                        <a:solidFill>
                          <a:schemeClr val="tx1"/>
                        </a:solidFill>
                        <a:effectLst/>
                        <a:latin typeface="Arial"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Срчана фреквенција</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Систолни притисак</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Повише креатинин</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Срчана инсуфицијенција</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pPr>
                      <a:r>
                        <a:rPr kumimoji="0" lang="sr-Cyrl-RS" sz="2000" b="0" i="0" u="none" strike="noStrike" cap="none" normalizeH="0" baseline="0" dirty="0" smtClean="0">
                          <a:ln>
                            <a:noFill/>
                          </a:ln>
                          <a:solidFill>
                            <a:schemeClr val="tx1"/>
                          </a:solidFill>
                          <a:effectLst/>
                          <a:latin typeface="Arial" pitchFamily="34" charset="0"/>
                        </a:rPr>
                        <a:t>Кардиак арест</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defRPr/>
                      </a:pPr>
                      <a:r>
                        <a:rPr kumimoji="0" lang="sr-Cyrl-RS" sz="2000" b="0" i="0" u="none" strike="noStrike" cap="none" normalizeH="0" baseline="0" dirty="0" smtClean="0">
                          <a:ln>
                            <a:noFill/>
                          </a:ln>
                          <a:solidFill>
                            <a:schemeClr val="tx1"/>
                          </a:solidFill>
                          <a:effectLst/>
                          <a:latin typeface="Arial" pitchFamily="34" charset="0"/>
                        </a:rPr>
                        <a:t>Повишени биомаркери</a:t>
                      </a:r>
                    </a:p>
                    <a:p>
                      <a:pPr marL="0" marR="0" lvl="0" indent="0" algn="l" defTabSz="914400" rtl="0" eaLnBrk="1" fontAlgn="base" latinLnBrk="0" hangingPunct="1">
                        <a:lnSpc>
                          <a:spcPct val="90000"/>
                        </a:lnSpc>
                        <a:spcBef>
                          <a:spcPct val="5000"/>
                        </a:spcBef>
                        <a:spcAft>
                          <a:spcPct val="0"/>
                        </a:spcAft>
                        <a:buClrTx/>
                        <a:buSzTx/>
                        <a:buFontTx/>
                        <a:buNone/>
                        <a:tabLst/>
                        <a:defRPr/>
                      </a:pPr>
                      <a:r>
                        <a:rPr kumimoji="0" lang="sr-Cyrl-RS" sz="2000" b="0" i="0" u="none" strike="noStrike" cap="none" normalizeH="0" baseline="0" dirty="0" smtClean="0">
                          <a:ln>
                            <a:noFill/>
                          </a:ln>
                          <a:solidFill>
                            <a:schemeClr val="tx1"/>
                          </a:solidFill>
                          <a:effectLst/>
                          <a:latin typeface="Arial" pitchFamily="34" charset="0"/>
                        </a:rPr>
                        <a:t>Депресија СТ сегмента</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defRPr/>
                      </a:pPr>
                      <a:endParaRPr kumimoji="0" lang="sr-Cyrl-RS" sz="2000" b="0" i="0" u="none" strike="noStrike" cap="none" normalizeH="0" baseline="0" dirty="0" smtClean="0">
                        <a:ln>
                          <a:noFill/>
                        </a:ln>
                        <a:solidFill>
                          <a:schemeClr val="tx1"/>
                        </a:solidFill>
                        <a:effectLst/>
                        <a:latin typeface="Arial" pitchFamily="34" charset="0"/>
                      </a:endParaRPr>
                    </a:p>
                    <a:p>
                      <a:pPr marL="0" marR="0" lvl="0" indent="0" algn="l" defTabSz="914400" rtl="0" eaLnBrk="1" fontAlgn="base" latinLnBrk="0" hangingPunct="1">
                        <a:lnSpc>
                          <a:spcPct val="90000"/>
                        </a:lnSpc>
                        <a:spcBef>
                          <a:spcPct val="5000"/>
                        </a:spcBef>
                        <a:spcAft>
                          <a:spcPct val="0"/>
                        </a:spcAft>
                        <a:buClrTx/>
                        <a:buSzTx/>
                        <a:buFontTx/>
                        <a:buNone/>
                        <a:tabLst/>
                        <a:defRPr/>
                      </a:pPr>
                      <a:endParaRPr kumimoji="0" lang="en-US" sz="2000" b="0" i="0" u="none" strike="noStrike" cap="none" normalizeH="0" baseline="0" dirty="0" smtClean="0">
                        <a:ln>
                          <a:noFill/>
                        </a:ln>
                        <a:solidFill>
                          <a:schemeClr val="tx1"/>
                        </a:solidFill>
                        <a:effectLst/>
                        <a:latin typeface="Arial" pitchFamily="34" charset="0"/>
                      </a:endParaRPr>
                    </a:p>
                  </a:txBody>
                  <a:tcPr marT="45726" marB="4572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90133" name="Text Box 21"/>
          <p:cNvSpPr txBox="1">
            <a:spLocks noChangeArrowheads="1"/>
          </p:cNvSpPr>
          <p:nvPr/>
        </p:nvSpPr>
        <p:spPr bwMode="auto">
          <a:xfrm>
            <a:off x="457200" y="6172200"/>
            <a:ext cx="8001000"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cs typeface="Arial" pitchFamily="34" charset="0"/>
              </a:defRPr>
            </a:lvl1pPr>
            <a:lvl2pPr marL="742950" indent="-285750" eaLnBrk="0" hangingPunct="0">
              <a:defRPr sz="2400" b="1">
                <a:solidFill>
                  <a:schemeClr val="tx1"/>
                </a:solidFill>
                <a:latin typeface="Times New Roman" pitchFamily="18" charset="0"/>
                <a:cs typeface="Arial" pitchFamily="34" charset="0"/>
              </a:defRPr>
            </a:lvl2pPr>
            <a:lvl3pPr marL="1143000" indent="-228600" eaLnBrk="0" hangingPunct="0">
              <a:defRPr sz="2400" b="1">
                <a:solidFill>
                  <a:schemeClr val="tx1"/>
                </a:solidFill>
                <a:latin typeface="Times New Roman" pitchFamily="18" charset="0"/>
                <a:cs typeface="Arial" pitchFamily="34" charset="0"/>
              </a:defRPr>
            </a:lvl3pPr>
            <a:lvl4pPr marL="1600200" indent="-228600" eaLnBrk="0" hangingPunct="0">
              <a:defRPr sz="2400" b="1">
                <a:solidFill>
                  <a:schemeClr val="tx1"/>
                </a:solidFill>
                <a:latin typeface="Times New Roman" pitchFamily="18" charset="0"/>
                <a:cs typeface="Arial" pitchFamily="34" charset="0"/>
              </a:defRPr>
            </a:lvl4pPr>
            <a:lvl5pPr marL="2057400" indent="-228600" eaLnBrk="0" hangingPunct="0">
              <a:defRPr sz="2400" b="1">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b="1">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b="1">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b="1">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b="1">
                <a:solidFill>
                  <a:schemeClr val="tx1"/>
                </a:solidFill>
                <a:latin typeface="Times New Roman" pitchFamily="18" charset="0"/>
                <a:cs typeface="Arial" pitchFamily="34" charset="0"/>
              </a:defRPr>
            </a:lvl9pPr>
          </a:lstStyle>
          <a:p>
            <a:pPr eaLnBrk="1" fontAlgn="base" hangingPunct="1">
              <a:spcBef>
                <a:spcPct val="0"/>
              </a:spcBef>
              <a:spcAft>
                <a:spcPct val="0"/>
              </a:spcAft>
            </a:pPr>
            <a:r>
              <a:rPr lang="en-US" sz="1000" b="0">
                <a:solidFill>
                  <a:srgbClr val="FFFFFF"/>
                </a:solidFill>
                <a:latin typeface="Arial" pitchFamily="34" charset="0"/>
              </a:rPr>
              <a:t>Antman EM, et al. </a:t>
            </a:r>
            <a:r>
              <a:rPr lang="en-US" sz="1000" b="0" i="1">
                <a:solidFill>
                  <a:srgbClr val="FFFFFF"/>
                </a:solidFill>
                <a:latin typeface="Arial" pitchFamily="34" charset="0"/>
              </a:rPr>
              <a:t>JAMA</a:t>
            </a:r>
            <a:r>
              <a:rPr lang="en-US" sz="1000" b="0">
                <a:solidFill>
                  <a:srgbClr val="FFFFFF"/>
                </a:solidFill>
                <a:latin typeface="Arial" pitchFamily="34" charset="0"/>
              </a:rPr>
              <a:t> 2000;284:835–42. </a:t>
            </a:r>
            <a:r>
              <a:rPr lang="da-DK" sz="1000" b="0">
                <a:solidFill>
                  <a:srgbClr val="FFFFFF"/>
                </a:solidFill>
                <a:latin typeface="Arial" pitchFamily="34" charset="0"/>
              </a:rPr>
              <a:t>Eagle KA, et al</a:t>
            </a:r>
            <a:r>
              <a:rPr lang="da-DK" sz="1000" b="0">
                <a:latin typeface="Arial" pitchFamily="34" charset="0"/>
              </a:rPr>
              <a:t>. </a:t>
            </a:r>
            <a:r>
              <a:rPr lang="da-DK" sz="1000" b="0" i="1">
                <a:latin typeface="Arial" pitchFamily="34" charset="0"/>
              </a:rPr>
              <a:t>JAMA </a:t>
            </a:r>
            <a:r>
              <a:rPr lang="da-DK" sz="1000" b="0">
                <a:latin typeface="Arial" pitchFamily="34" charset="0"/>
              </a:rPr>
              <a:t>2004;291:2727–33. </a:t>
            </a:r>
            <a:endParaRPr lang="en-US" sz="1000" b="0" smtClean="0">
              <a:latin typeface="Arial" pitchFamily="34" charset="0"/>
            </a:endParaRPr>
          </a:p>
          <a:p>
            <a:pPr eaLnBrk="1" fontAlgn="base" hangingPunct="1">
              <a:spcBef>
                <a:spcPct val="0"/>
              </a:spcBef>
              <a:spcAft>
                <a:spcPct val="0"/>
              </a:spcAft>
            </a:pPr>
            <a:r>
              <a:rPr lang="en-US" sz="1000" b="0" smtClean="0">
                <a:latin typeface="Arial" pitchFamily="34" charset="0"/>
              </a:rPr>
              <a:t>GRACE = Global Registry of Acute Coronary Events; TIMI = Thrombolysis in Myocardial Infarction.</a:t>
            </a:r>
            <a:endParaRPr lang="en-US" sz="1000" b="0">
              <a:latin typeface="Arial" pitchFamily="34" charset="0"/>
            </a:endParaRPr>
          </a:p>
        </p:txBody>
      </p:sp>
      <p:sp>
        <p:nvSpPr>
          <p:cNvPr id="90134" name="Line 22"/>
          <p:cNvSpPr>
            <a:spLocks noChangeShapeType="1"/>
          </p:cNvSpPr>
          <p:nvPr/>
        </p:nvSpPr>
        <p:spPr bwMode="auto">
          <a:xfrm>
            <a:off x="234950" y="1143000"/>
            <a:ext cx="8664575" cy="0"/>
          </a:xfrm>
          <a:prstGeom prst="line">
            <a:avLst/>
          </a:prstGeom>
          <a:noFill/>
          <a:ln w="28575">
            <a:solidFill>
              <a:srgbClr val="E10505"/>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sr-Latn-RS" sz="2400" b="1">
              <a:solidFill>
                <a:srgbClr val="000000"/>
              </a:solidFill>
              <a:latin typeface="Times New Roman" pitchFamily="18" charset="0"/>
              <a:cs typeface="Arial" pitchFamily="34" charset="0"/>
            </a:endParaRPr>
          </a:p>
        </p:txBody>
      </p:sp>
    </p:spTree>
    <p:extLst>
      <p:ext uri="{BB962C8B-B14F-4D97-AF65-F5344CB8AC3E}">
        <p14:creationId xmlns="" xmlns:p14="http://schemas.microsoft.com/office/powerpoint/2010/main" val="2052891482"/>
      </p:ext>
    </p:extLst>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sr-Cyrl-BA"/>
          </a:p>
        </p:txBody>
      </p:sp>
      <p:sp>
        <p:nvSpPr>
          <p:cNvPr id="5" name="Text Placeholder 4"/>
          <p:cNvSpPr>
            <a:spLocks noGrp="1"/>
          </p:cNvSpPr>
          <p:nvPr>
            <p:ph type="body" idx="1"/>
          </p:nvPr>
        </p:nvSpPr>
        <p:spPr/>
        <p:txBody>
          <a:bodyPr/>
          <a:lstStyle/>
          <a:p>
            <a:endParaRPr lang="sr-Cyrl-BA"/>
          </a:p>
        </p:txBody>
      </p:sp>
      <p:sp>
        <p:nvSpPr>
          <p:cNvPr id="6" name="Content Placeholder 5"/>
          <p:cNvSpPr>
            <a:spLocks noGrp="1"/>
          </p:cNvSpPr>
          <p:nvPr>
            <p:ph sz="half" idx="2"/>
          </p:nvPr>
        </p:nvSpPr>
        <p:spPr>
          <a:xfrm>
            <a:off x="629842" y="1690689"/>
            <a:ext cx="3868340" cy="4385915"/>
          </a:xfrm>
        </p:spPr>
        <p:txBody>
          <a:bodyPr/>
          <a:lstStyle/>
          <a:p>
            <a:r>
              <a:rPr lang="sr-Cyrl-RS" dirty="0" smtClean="0">
                <a:latin typeface="Times New Roman" pitchFamily="18" charset="0"/>
                <a:cs typeface="Times New Roman" pitchFamily="18" charset="0"/>
              </a:rPr>
              <a:t>Према вредностима </a:t>
            </a:r>
            <a:r>
              <a:rPr lang="en-US" dirty="0" smtClean="0">
                <a:latin typeface="Times New Roman" pitchFamily="18" charset="0"/>
                <a:cs typeface="Times New Roman" pitchFamily="18" charset="0"/>
              </a:rPr>
              <a:t>GRACE </a:t>
            </a:r>
            <a:r>
              <a:rPr lang="sr-Cyrl-RS" dirty="0" smtClean="0">
                <a:latin typeface="Times New Roman" pitchFamily="18" charset="0"/>
                <a:cs typeface="Times New Roman" pitchFamily="18" charset="0"/>
              </a:rPr>
              <a:t>скора ПЦИ процедуру предузети ургентно &lt; 120мин, рано у првих 24 до 72 сата, или третирати пацијента у наредним месецима као  друге болесника са коронарном атеросклерозом.</a:t>
            </a:r>
            <a:endParaRPr lang="sr-Cyrl-BA" dirty="0">
              <a:latin typeface="Times New Roman" pitchFamily="18" charset="0"/>
              <a:cs typeface="Times New Roman" pitchFamily="18" charset="0"/>
            </a:endParaRPr>
          </a:p>
        </p:txBody>
      </p:sp>
      <p:sp>
        <p:nvSpPr>
          <p:cNvPr id="7" name="Text Placeholder 6"/>
          <p:cNvSpPr>
            <a:spLocks noGrp="1"/>
          </p:cNvSpPr>
          <p:nvPr>
            <p:ph type="body" sz="quarter" idx="3"/>
          </p:nvPr>
        </p:nvSpPr>
        <p:spPr>
          <a:xfrm>
            <a:off x="4247805" y="1535113"/>
            <a:ext cx="4967666" cy="639762"/>
          </a:xfrm>
        </p:spPr>
        <p:txBody>
          <a:bodyPr>
            <a:normAutofit/>
          </a:bodyPr>
          <a:lstStyle/>
          <a:p>
            <a:r>
              <a:rPr lang="sr-Cyrl-RS" sz="1800" dirty="0" smtClean="0">
                <a:latin typeface="Times New Roman" pitchFamily="18" charset="0"/>
                <a:cs typeface="Times New Roman" pitchFamily="18" charset="0"/>
              </a:rPr>
              <a:t>Вредност </a:t>
            </a:r>
            <a:r>
              <a:rPr lang="en-US" sz="1800" dirty="0" smtClean="0">
                <a:latin typeface="Times New Roman" pitchFamily="18" charset="0"/>
                <a:cs typeface="Times New Roman" pitchFamily="18" charset="0"/>
              </a:rPr>
              <a:t>GRACE </a:t>
            </a:r>
            <a:r>
              <a:rPr lang="sr-Cyrl-RS" sz="1800" dirty="0" smtClean="0">
                <a:latin typeface="Times New Roman" pitchFamily="18" charset="0"/>
                <a:cs typeface="Times New Roman" pitchFamily="18" charset="0"/>
              </a:rPr>
              <a:t>и</a:t>
            </a:r>
            <a:r>
              <a:rPr lang="en-US" sz="1800" dirty="0" smtClean="0">
                <a:latin typeface="Times New Roman" pitchFamily="18" charset="0"/>
                <a:cs typeface="Times New Roman" pitchFamily="18" charset="0"/>
              </a:rPr>
              <a:t> </a:t>
            </a:r>
            <a:r>
              <a:rPr lang="sr-Cyrl-RS" sz="1800" dirty="0" smtClean="0">
                <a:latin typeface="Times New Roman" pitchFamily="18" charset="0"/>
                <a:cs typeface="Times New Roman" pitchFamily="18" charset="0"/>
              </a:rPr>
              <a:t>стопа морталитета у 6 м</a:t>
            </a:r>
            <a:r>
              <a:rPr lang="sr-Cyrl-RS" sz="1800" dirty="0" smtClean="0"/>
              <a:t>.</a:t>
            </a:r>
            <a:endParaRPr lang="sr-Cyrl-BA" sz="1800" dirty="0"/>
          </a:p>
        </p:txBody>
      </p:sp>
      <p:pic>
        <p:nvPicPr>
          <p:cNvPr id="1026" name="Picture 2"/>
          <p:cNvPicPr>
            <a:picLocks noGrp="1" noChangeAspect="1" noChangeArrowheads="1"/>
          </p:cNvPicPr>
          <p:nvPr>
            <p:ph sz="quarter" idx="4"/>
          </p:nvPr>
        </p:nvPicPr>
        <p:blipFill>
          <a:blip r:embed="rId2"/>
          <a:srcRect/>
          <a:stretch>
            <a:fillRect/>
          </a:stretch>
        </p:blipFill>
        <p:spPr bwMode="auto">
          <a:xfrm>
            <a:off x="4645025" y="3000372"/>
            <a:ext cx="4041775" cy="2000263"/>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itle 1"/>
          <p:cNvSpPr>
            <a:spLocks noGrp="1"/>
          </p:cNvSpPr>
          <p:nvPr>
            <p:ph type="title"/>
          </p:nvPr>
        </p:nvSpPr>
        <p:spPr/>
        <p:txBody>
          <a:bodyPr/>
          <a:lstStyle/>
          <a:p>
            <a:r>
              <a:rPr lang="en-US" smtClean="0"/>
              <a:t>Логистика прехоспиталне неге</a:t>
            </a:r>
          </a:p>
        </p:txBody>
      </p:sp>
      <p:graphicFrame>
        <p:nvGraphicFramePr>
          <p:cNvPr id="4" name="Table 3"/>
          <p:cNvGraphicFramePr>
            <a:graphicFrameLocks noGrp="1"/>
          </p:cNvGraphicFramePr>
          <p:nvPr/>
        </p:nvGraphicFramePr>
        <p:xfrm>
          <a:off x="508000" y="1690688"/>
          <a:ext cx="8359775" cy="4217610"/>
        </p:xfrm>
        <a:graphic>
          <a:graphicData uri="http://schemas.openxmlformats.org/drawingml/2006/table">
            <a:tbl>
              <a:tblPr/>
              <a:tblGrid>
                <a:gridCol w="6802438"/>
                <a:gridCol w="808037"/>
                <a:gridCol w="749300"/>
              </a:tblGrid>
              <a:tr h="74295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dirty="0" smtClean="0">
                          <a:ln>
                            <a:noFill/>
                          </a:ln>
                          <a:solidFill>
                            <a:srgbClr val="FFFFFF"/>
                          </a:solidFill>
                          <a:effectLst/>
                          <a:latin typeface="Myriad Pro"/>
                        </a:rPr>
                        <a:t> Препоруке</a:t>
                      </a:r>
                      <a:endParaRPr kumimoji="0" lang="en-GB" sz="1800" b="1" i="0" u="none" strike="noStrike" cap="none" normalizeH="0" baseline="0" dirty="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Класа</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Ниво</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000000"/>
                          </a:solidFill>
                          <a:effectLst/>
                          <a:latin typeface="Calibri" pitchFamily="34" charset="0"/>
                        </a:rPr>
                        <a:t>Особље</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амбулантних</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кола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мора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бити</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едукована</a:t>
                      </a:r>
                      <a:r>
                        <a:rPr kumimoji="0" lang="en-US" sz="1400" b="0" i="0" u="none" strike="noStrike" cap="none" normalizeH="0" baseline="0" dirty="0" smtClean="0">
                          <a:ln>
                            <a:noFill/>
                          </a:ln>
                          <a:solidFill>
                            <a:srgbClr val="000000"/>
                          </a:solidFill>
                          <a:effectLst/>
                          <a:latin typeface="Calibri" pitchFamily="34" charset="0"/>
                        </a:rPr>
                        <a:t> и </a:t>
                      </a:r>
                      <a:r>
                        <a:rPr kumimoji="0" lang="en-US" sz="1400" b="0" i="0" u="none" strike="noStrike" cap="none" normalizeH="0" baseline="0" dirty="0" err="1" smtClean="0">
                          <a:ln>
                            <a:noFill/>
                          </a:ln>
                          <a:solidFill>
                            <a:srgbClr val="000000"/>
                          </a:solidFill>
                          <a:effectLst/>
                          <a:latin typeface="Calibri" pitchFamily="34" charset="0"/>
                        </a:rPr>
                        <a:t>опремљено</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да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препозна</a:t>
                      </a:r>
                      <a:r>
                        <a:rPr kumimoji="0" lang="en-US" sz="1400" b="0" i="0" u="none" strike="noStrike" cap="none" normalizeH="0" baseline="0" dirty="0" smtClean="0">
                          <a:ln>
                            <a:noFill/>
                          </a:ln>
                          <a:solidFill>
                            <a:srgbClr val="000000"/>
                          </a:solidFill>
                          <a:effectLst/>
                          <a:latin typeface="Calibri" pitchFamily="34" charset="0"/>
                        </a:rPr>
                        <a:t> </a:t>
                      </a:r>
                      <a:r>
                        <a:rPr kumimoji="0" lang="sr-Cyrl-RS" sz="1400" b="0" i="0" u="none" strike="noStrike" cap="none" normalizeH="0" baseline="0" dirty="0" smtClean="0">
                          <a:ln>
                            <a:noFill/>
                          </a:ln>
                          <a:solidFill>
                            <a:srgbClr val="000000"/>
                          </a:solidFill>
                          <a:effectLst/>
                          <a:latin typeface="Calibri" pitchFamily="34" charset="0"/>
                        </a:rPr>
                        <a:t>СТЕМИ</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коришћењем</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ЕКГа</a:t>
                      </a:r>
                      <a:r>
                        <a:rPr kumimoji="0" lang="en-US" sz="1400" b="0" i="0" u="none" strike="noStrike" cap="none" normalizeH="0" baseline="0" dirty="0" smtClean="0">
                          <a:ln>
                            <a:noFill/>
                          </a:ln>
                          <a:solidFill>
                            <a:srgbClr val="000000"/>
                          </a:solidFill>
                          <a:effectLst/>
                          <a:latin typeface="Calibri" pitchFamily="34" charset="0"/>
                        </a:rPr>
                        <a:t> и </a:t>
                      </a:r>
                      <a:r>
                        <a:rPr kumimoji="0" lang="en-US" sz="1400" b="0" i="0" u="none" strike="noStrike" cap="none" normalizeH="0" baseline="0" dirty="0" err="1" smtClean="0">
                          <a:ln>
                            <a:noFill/>
                          </a:ln>
                          <a:solidFill>
                            <a:srgbClr val="000000"/>
                          </a:solidFill>
                          <a:effectLst/>
                          <a:latin typeface="Calibri" pitchFamily="34" charset="0"/>
                        </a:rPr>
                        <a:t>телеметрије</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као</a:t>
                      </a:r>
                      <a:r>
                        <a:rPr kumimoji="0" lang="en-US" sz="1400" b="0" i="0" u="none" strike="noStrike" cap="none" normalizeH="0" baseline="0" dirty="0" smtClean="0">
                          <a:ln>
                            <a:noFill/>
                          </a:ln>
                          <a:solidFill>
                            <a:srgbClr val="000000"/>
                          </a:solidFill>
                          <a:effectLst/>
                          <a:latin typeface="Calibri" pitchFamily="34" charset="0"/>
                        </a:rPr>
                        <a:t> и </a:t>
                      </a:r>
                      <a:r>
                        <a:rPr kumimoji="0" lang="en-US" sz="1400" b="0" i="0" u="none" strike="noStrike" cap="none" normalizeH="0" baseline="0" dirty="0" err="1" smtClean="0">
                          <a:ln>
                            <a:noFill/>
                          </a:ln>
                          <a:solidFill>
                            <a:srgbClr val="000000"/>
                          </a:solidFill>
                          <a:effectLst/>
                          <a:latin typeface="Calibri" pitchFamily="34" charset="0"/>
                        </a:rPr>
                        <a:t>да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ординира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иницијалну</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терапију</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укључујући</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тромболизу</a:t>
                      </a:r>
                      <a:endParaRPr kumimoji="0" lang="en-US" sz="1400" b="0" i="0" u="none" strike="noStrike" cap="none" normalizeH="0" baseline="0" dirty="0" smtClean="0">
                        <a:ln>
                          <a:noFill/>
                        </a:ln>
                        <a:solidFill>
                          <a:srgbClr val="000000"/>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B</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2E75B6"/>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Прехоспитално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збрињавање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пацијената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са</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СТЕМИ</a:t>
                      </a:r>
                      <a:r>
                        <a:rPr kumimoji="0" lang="en-US" sz="1400" b="0" i="0" u="none" strike="noStrike" cap="none" normalizeH="0" baseline="0" dirty="0" err="1" smtClean="0">
                          <a:ln>
                            <a:noFill/>
                          </a:ln>
                          <a:solidFill>
                            <a:schemeClr val="tx1"/>
                          </a:solidFill>
                          <a:effectLst/>
                          <a:latin typeface="Calibri" pitchFamily="34" charset="0"/>
                        </a:rPr>
                        <a:t>јем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мора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бити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базирано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на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регионалној</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мрежи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која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дизајнирана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обезбеди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брзу</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ефикасну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реперфузију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трудећи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обезбеди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примарну</a:t>
                      </a:r>
                      <a:r>
                        <a:rPr kumimoji="0" lang="en-US" sz="1400" b="0" i="0" u="none" strike="noStrike" cap="none" normalizeH="0" baseline="0" dirty="0" smtClean="0">
                          <a:ln>
                            <a:noFill/>
                          </a:ln>
                          <a:solidFill>
                            <a:schemeClr val="tx1"/>
                          </a:solidFill>
                          <a:effectLst/>
                          <a:latin typeface="Calibri" pitchFamily="34" charset="0"/>
                        </a:rPr>
                        <a:t> PCI </a:t>
                      </a:r>
                      <a:r>
                        <a:rPr kumimoji="0" lang="en-US" sz="1400" b="0" i="0" u="none" strike="noStrike" cap="none" normalizeH="0" baseline="0" dirty="0" err="1" smtClean="0">
                          <a:ln>
                            <a:noFill/>
                          </a:ln>
                          <a:solidFill>
                            <a:schemeClr val="tx1"/>
                          </a:solidFill>
                          <a:effectLst/>
                          <a:latin typeface="Calibri" pitchFamily="34" charset="0"/>
                        </a:rPr>
                        <a:t>што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већем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броју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болесника</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B</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2E75B6"/>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rPr>
                        <a:t>У </a:t>
                      </a:r>
                      <a:r>
                        <a:rPr kumimoji="0" lang="en-US" sz="1400" b="0" i="0" u="none" strike="noStrike" cap="none" normalizeH="0" baseline="0" dirty="0" err="1" smtClean="0">
                          <a:ln>
                            <a:noFill/>
                          </a:ln>
                          <a:solidFill>
                            <a:schemeClr val="tx1"/>
                          </a:solidFill>
                          <a:effectLst/>
                          <a:latin typeface="Calibri" pitchFamily="34" charset="0"/>
                        </a:rPr>
                        <a:t>свим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болницама</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службама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ургентне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медицине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које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учествују</a:t>
                      </a:r>
                      <a:r>
                        <a:rPr kumimoji="0" lang="en-US" sz="1400" b="0" i="0" u="none" strike="noStrike" cap="none" normalizeH="0" baseline="0" dirty="0" smtClean="0">
                          <a:ln>
                            <a:noFill/>
                          </a:ln>
                          <a:solidFill>
                            <a:schemeClr val="tx1"/>
                          </a:solidFill>
                          <a:effectLst/>
                          <a:latin typeface="Calibri" pitchFamily="34" charset="0"/>
                        </a:rPr>
                        <a:t> у </a:t>
                      </a:r>
                      <a:r>
                        <a:rPr kumimoji="0" lang="en-US" sz="1400" b="0" i="0" u="none" strike="noStrike" cap="none" normalizeH="0" baseline="0" dirty="0" err="1" smtClean="0">
                          <a:ln>
                            <a:noFill/>
                          </a:ln>
                          <a:solidFill>
                            <a:schemeClr val="tx1"/>
                          </a:solidFill>
                          <a:effectLst/>
                          <a:latin typeface="Calibri" pitchFamily="34" charset="0"/>
                        </a:rPr>
                        <a:t>збрињавању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болесника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са</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СТЕМИ</a:t>
                      </a:r>
                      <a:r>
                        <a:rPr kumimoji="0" lang="en-US" sz="1400" b="0" i="0" u="none" strike="noStrike" cap="none" normalizeH="0" baseline="0" dirty="0" err="1" smtClean="0">
                          <a:ln>
                            <a:noFill/>
                          </a:ln>
                          <a:solidFill>
                            <a:schemeClr val="tx1"/>
                          </a:solidFill>
                          <a:effectLst/>
                          <a:latin typeface="Calibri" pitchFamily="34" charset="0"/>
                        </a:rPr>
                        <a:t>јем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морају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снимати</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регистровати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кашњења</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трудути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постигну</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одржавају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следеће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циљеве</a:t>
                      </a:r>
                      <a:r>
                        <a:rPr kumimoji="0" lang="en-US" sz="1400" b="0" i="0" u="none" strike="noStrike" cap="none" normalizeH="0" baseline="0" dirty="0" smtClean="0">
                          <a:ln>
                            <a:noFill/>
                          </a:ln>
                          <a:solidFill>
                            <a:schemeClr val="tx1"/>
                          </a:solidFill>
                          <a:effectLst/>
                          <a:latin typeface="Calibri" pitchFamily="34" charset="0"/>
                        </a:rPr>
                        <a:t>:</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првог</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медицинског</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контакта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ЕКГа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мање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10 </a:t>
                      </a:r>
                      <a:r>
                        <a:rPr kumimoji="0" lang="en-US" sz="1400" b="0" i="0" u="none" strike="noStrike" cap="none" normalizeH="0" baseline="0" dirty="0" err="1" smtClean="0">
                          <a:ln>
                            <a:noFill/>
                          </a:ln>
                          <a:solidFill>
                            <a:schemeClr val="tx1"/>
                          </a:solidFill>
                          <a:effectLst/>
                          <a:latin typeface="Calibri" pitchFamily="34" charset="0"/>
                        </a:rPr>
                        <a:t>мин</a:t>
                      </a:r>
                      <a:endParaRPr kumimoji="0" lang="en-US" sz="1400" b="0" i="0" u="none" strike="noStrike" cap="none" normalizeH="0" baseline="0" dirty="0" smtClean="0">
                        <a:ln>
                          <a:noFill/>
                        </a:ln>
                        <a:solidFill>
                          <a:schemeClr val="tx1"/>
                        </a:solidFill>
                        <a:effectLst/>
                        <a:latin typeface="Calibri" pitchFamily="34" charset="0"/>
                      </a:endParaRP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првог</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медицинског</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контакта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реперфузионе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терапије</a:t>
                      </a:r>
                      <a:endParaRPr kumimoji="0" lang="en-US" sz="1400" b="0" i="0" u="none" strike="noStrike" cap="none" normalizeH="0" baseline="0" dirty="0" smtClean="0">
                        <a:ln>
                          <a:noFill/>
                        </a:ln>
                        <a:solidFill>
                          <a:schemeClr val="tx1"/>
                        </a:solidFill>
                        <a:effectLst/>
                        <a:latin typeface="Calibri" pitchFamily="34" charset="0"/>
                      </a:endParaRP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err="1" smtClean="0">
                          <a:ln>
                            <a:noFill/>
                          </a:ln>
                          <a:solidFill>
                            <a:schemeClr val="tx1"/>
                          </a:solidFill>
                          <a:effectLst/>
                          <a:latin typeface="Calibri" pitchFamily="34" charset="0"/>
                        </a:rPr>
                        <a:t>За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фибринолизу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мање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30 </a:t>
                      </a:r>
                      <a:r>
                        <a:rPr kumimoji="0" lang="en-US" sz="1400" b="0" i="0" u="none" strike="noStrike" cap="none" normalizeH="0" baseline="0" dirty="0" err="1" smtClean="0">
                          <a:ln>
                            <a:noFill/>
                          </a:ln>
                          <a:solidFill>
                            <a:schemeClr val="tx1"/>
                          </a:solidFill>
                          <a:effectLst/>
                          <a:latin typeface="Calibri" pitchFamily="34" charset="0"/>
                        </a:rPr>
                        <a:t>мин</a:t>
                      </a:r>
                      <a:endParaRPr kumimoji="0" lang="en-US" sz="1400" b="0" i="0" u="none" strike="noStrike" cap="none" normalizeH="0" baseline="0" dirty="0" smtClean="0">
                        <a:ln>
                          <a:noFill/>
                        </a:ln>
                        <a:solidFill>
                          <a:schemeClr val="tx1"/>
                        </a:solidFill>
                        <a:effectLst/>
                        <a:latin typeface="Calibri" pitchFamily="34" charset="0"/>
                      </a:endParaRP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err="1" smtClean="0">
                          <a:ln>
                            <a:noFill/>
                          </a:ln>
                          <a:solidFill>
                            <a:schemeClr val="tx1"/>
                          </a:solidFill>
                          <a:effectLst/>
                          <a:latin typeface="Calibri" pitchFamily="34" charset="0"/>
                        </a:rPr>
                        <a:t>За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примарну</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ПЦИ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мање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90 </a:t>
                      </a:r>
                      <a:r>
                        <a:rPr kumimoji="0" lang="en-US" sz="1400" b="0" i="0" u="none" strike="noStrike" cap="none" normalizeH="0" baseline="0" dirty="0" err="1" smtClean="0">
                          <a:ln>
                            <a:noFill/>
                          </a:ln>
                          <a:solidFill>
                            <a:schemeClr val="tx1"/>
                          </a:solidFill>
                          <a:effectLst/>
                          <a:latin typeface="Calibri" pitchFamily="34" charset="0"/>
                        </a:rPr>
                        <a:t>минута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мање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60 </a:t>
                      </a:r>
                      <a:r>
                        <a:rPr kumimoji="0" lang="en-US" sz="1400" b="0" i="0" u="none" strike="noStrike" cap="none" normalizeH="0" baseline="0" dirty="0" err="1" smtClean="0">
                          <a:ln>
                            <a:noFill/>
                          </a:ln>
                          <a:solidFill>
                            <a:schemeClr val="tx1"/>
                          </a:solidFill>
                          <a:effectLst/>
                          <a:latin typeface="Calibri" pitchFamily="34" charset="0"/>
                        </a:rPr>
                        <a:t>минута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ако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пацијент</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јавио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унутар</a:t>
                      </a:r>
                      <a:r>
                        <a:rPr kumimoji="0" lang="en-US" sz="1400" b="0" i="0" u="none" strike="noStrike" cap="none" normalizeH="0" baseline="0" dirty="0" smtClean="0">
                          <a:ln>
                            <a:noFill/>
                          </a:ln>
                          <a:solidFill>
                            <a:schemeClr val="tx1"/>
                          </a:solidFill>
                          <a:effectLst/>
                          <a:latin typeface="Calibri" pitchFamily="34" charset="0"/>
                        </a:rPr>
                        <a:t> 120 </a:t>
                      </a:r>
                      <a:r>
                        <a:rPr kumimoji="0" lang="en-US" sz="1400" b="0" i="0" u="none" strike="noStrike" cap="none" normalizeH="0" baseline="0" dirty="0" err="1" smtClean="0">
                          <a:ln>
                            <a:noFill/>
                          </a:ln>
                          <a:solidFill>
                            <a:schemeClr val="tx1"/>
                          </a:solidFill>
                          <a:effectLst/>
                          <a:latin typeface="Calibri" pitchFamily="34" charset="0"/>
                        </a:rPr>
                        <a:t>минута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почетка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симптома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или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ако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јавио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директно</a:t>
                      </a:r>
                      <a:r>
                        <a:rPr kumimoji="0" lang="en-US" sz="1400" b="0" i="0" u="none" strike="noStrike" cap="none" normalizeH="0" baseline="0" dirty="0" smtClean="0">
                          <a:ln>
                            <a:noFill/>
                          </a:ln>
                          <a:solidFill>
                            <a:schemeClr val="tx1"/>
                          </a:solidFill>
                          <a:effectLst/>
                          <a:latin typeface="Calibri" pitchFamily="34" charset="0"/>
                        </a:rPr>
                        <a:t> у PCI </a:t>
                      </a:r>
                      <a:r>
                        <a:rPr kumimoji="0" lang="en-US" sz="1400" b="0" i="0" u="none" strike="noStrike" cap="none" normalizeH="0" baseline="0" dirty="0" err="1" smtClean="0">
                          <a:ln>
                            <a:noFill/>
                          </a:ln>
                          <a:solidFill>
                            <a:schemeClr val="tx1"/>
                          </a:solidFill>
                          <a:effectLst/>
                          <a:latin typeface="Calibri" pitchFamily="34" charset="0"/>
                        </a:rPr>
                        <a:t>центар</a:t>
                      </a:r>
                      <a:r>
                        <a:rPr kumimoji="0" lang="en-US" sz="1400" b="0" i="0" u="none" strike="noStrike" cap="none" normalizeH="0" baseline="0" dirty="0" smtClean="0">
                          <a:ln>
                            <a:noFill/>
                          </a:ln>
                          <a:solidFill>
                            <a:schemeClr val="tx1"/>
                          </a:solidFill>
                          <a:effectLst/>
                          <a:latin typeface="Calibri" pitchFamily="34" charset="0"/>
                        </a:rPr>
                        <a:t>)</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B</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2E75B6"/>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a:xfrm>
            <a:off x="611561" y="1124744"/>
            <a:ext cx="8532440" cy="5733255"/>
          </a:xfrm>
        </p:spPr>
        <p:txBody>
          <a:bodyPr>
            <a:normAutofit/>
          </a:bodyPr>
          <a:lstStyle/>
          <a:p>
            <a:pPr marL="0" indent="0">
              <a:lnSpc>
                <a:spcPct val="90000"/>
              </a:lnSpc>
              <a:buNone/>
            </a:pPr>
            <a:r>
              <a:rPr lang="ru-RU" sz="2400" smtClean="0">
                <a:latin typeface="Times New Roman" pitchFamily="18" charset="0"/>
                <a:cs typeface="Times New Roman" pitchFamily="18" charset="0"/>
              </a:rPr>
              <a:t>АКС представља 20% од 6 милиона пацијената са болом у грудима и представља другу најчешћу Дг </a:t>
            </a:r>
          </a:p>
          <a:p>
            <a:pPr marL="0" indent="0">
              <a:lnSpc>
                <a:spcPct val="90000"/>
              </a:lnSpc>
              <a:buNone/>
            </a:pPr>
            <a:endParaRPr lang="ru-RU" sz="2400" smtClean="0">
              <a:latin typeface="Times New Roman" pitchFamily="18" charset="0"/>
              <a:cs typeface="Times New Roman" pitchFamily="18" charset="0"/>
            </a:endParaRPr>
          </a:p>
          <a:p>
            <a:pPr marL="0" indent="0">
              <a:lnSpc>
                <a:spcPct val="90000"/>
              </a:lnSpc>
              <a:buNone/>
            </a:pPr>
            <a:r>
              <a:rPr lang="ru-RU" sz="2400" smtClean="0">
                <a:latin typeface="Times New Roman" pitchFamily="18" charset="0"/>
                <a:cs typeface="Times New Roman" pitchFamily="18" charset="0"/>
              </a:rPr>
              <a:t>Трошкови дијагностиковања АКС : 500 до 5,000 $</a:t>
            </a:r>
          </a:p>
          <a:p>
            <a:pPr marL="0" indent="0">
              <a:lnSpc>
                <a:spcPct val="90000"/>
              </a:lnSpc>
              <a:buNone/>
            </a:pPr>
            <a:endParaRPr lang="ru-RU" sz="2400" smtClean="0">
              <a:latin typeface="Times New Roman" pitchFamily="18" charset="0"/>
              <a:cs typeface="Times New Roman" pitchFamily="18" charset="0"/>
            </a:endParaRPr>
          </a:p>
          <a:p>
            <a:pPr marL="0" indent="0">
              <a:lnSpc>
                <a:spcPct val="90000"/>
              </a:lnSpc>
              <a:buNone/>
            </a:pPr>
            <a:r>
              <a:rPr lang="ru-RU" sz="2400" smtClean="0">
                <a:latin typeface="Times New Roman" pitchFamily="18" charset="0"/>
                <a:cs typeface="Times New Roman" pitchFamily="18" charset="0"/>
              </a:rPr>
              <a:t>Недијагностикованих са АКС у УЦ : 2 то 5%, </a:t>
            </a:r>
            <a:br>
              <a:rPr lang="ru-RU" sz="2400" smtClean="0">
                <a:latin typeface="Times New Roman" pitchFamily="18" charset="0"/>
                <a:cs typeface="Times New Roman" pitchFamily="18" charset="0"/>
              </a:rPr>
            </a:br>
            <a:r>
              <a:rPr lang="ru-RU" sz="2400" smtClean="0">
                <a:latin typeface="Times New Roman" pitchFamily="18" charset="0"/>
                <a:cs typeface="Times New Roman" pitchFamily="18" charset="0"/>
              </a:rPr>
              <a:t>са 30-дневним морталитетом од 10%</a:t>
            </a:r>
          </a:p>
          <a:p>
            <a:pPr marL="0" indent="0">
              <a:lnSpc>
                <a:spcPct val="90000"/>
              </a:lnSpc>
              <a:buNone/>
            </a:pPr>
            <a:endParaRPr lang="ru-RU" sz="2400" smtClean="0">
              <a:latin typeface="Times New Roman" pitchFamily="18" charset="0"/>
              <a:cs typeface="Times New Roman" pitchFamily="18" charset="0"/>
            </a:endParaRPr>
          </a:p>
          <a:p>
            <a:pPr marL="0" indent="0">
              <a:lnSpc>
                <a:spcPct val="90000"/>
              </a:lnSpc>
              <a:buNone/>
            </a:pPr>
            <a:r>
              <a:rPr lang="ru-RU" sz="2400" smtClean="0">
                <a:latin typeface="Times New Roman" pitchFamily="18" charset="0"/>
                <a:cs typeface="Times New Roman" pitchFamily="18" charset="0"/>
              </a:rPr>
              <a:t>Недијагностикованих ИМ : 40% неискусних лекара </a:t>
            </a:r>
          </a:p>
          <a:p>
            <a:pPr marL="0" indent="0">
              <a:lnSpc>
                <a:spcPct val="90000"/>
              </a:lnSpc>
              <a:buNone/>
            </a:pPr>
            <a:endParaRPr lang="ru-RU" sz="2400" smtClean="0">
              <a:latin typeface="Times New Roman" pitchFamily="18" charset="0"/>
              <a:cs typeface="Times New Roman" pitchFamily="18" charset="0"/>
            </a:endParaRPr>
          </a:p>
          <a:p>
            <a:pPr marL="0" indent="0">
              <a:lnSpc>
                <a:spcPct val="90000"/>
              </a:lnSpc>
              <a:buNone/>
            </a:pPr>
            <a:r>
              <a:rPr lang="ru-RU" sz="2400" smtClean="0">
                <a:latin typeface="Times New Roman" pitchFamily="18" charset="0"/>
                <a:cs typeface="Times New Roman" pitchFamily="18" charset="0"/>
              </a:rPr>
              <a:t>Најмање 20% пацијената са болом у грудима пати од потенцијално животно угрожавајућих стања : дисекције аорте, плућне емболије, стабилне ангине, пнеумоторакса, ...</a:t>
            </a:r>
            <a:endParaRPr lang="fr-BE"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1400195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Наслов 1"/>
          <p:cNvSpPr>
            <a:spLocks noGrp="1"/>
          </p:cNvSpPr>
          <p:nvPr>
            <p:ph type="title"/>
          </p:nvPr>
        </p:nvSpPr>
        <p:spPr>
          <a:xfrm>
            <a:off x="457200" y="1062038"/>
            <a:ext cx="8229600" cy="854075"/>
          </a:xfrm>
        </p:spPr>
        <p:txBody>
          <a:bodyPr/>
          <a:lstStyle/>
          <a:p>
            <a:pPr eaLnBrk="1" hangingPunct="1"/>
            <a:r>
              <a:rPr lang="sr-Latn-CS" sz="3200" dirty="0" smtClean="0">
                <a:latin typeface="Times New Roman" pitchFamily="18" charset="0"/>
                <a:cs typeface="Times New Roman" pitchFamily="18" charset="0"/>
              </a:rPr>
              <a:t>Реперфузиона терапија</a:t>
            </a:r>
            <a:r>
              <a:rPr lang="sr-Cyrl-RS" sz="3200" dirty="0" smtClean="0">
                <a:latin typeface="Times New Roman" pitchFamily="18" charset="0"/>
                <a:cs typeface="Times New Roman" pitchFamily="18" charset="0"/>
              </a:rPr>
              <a:t> у СТЕМИ</a:t>
            </a:r>
            <a:endParaRPr lang="sr-Latn-CS" sz="3200" dirty="0" smtClean="0">
              <a:latin typeface="Times New Roman" pitchFamily="18" charset="0"/>
              <a:cs typeface="Times New Roman" pitchFamily="18" charset="0"/>
            </a:endParaRPr>
          </a:p>
        </p:txBody>
      </p:sp>
      <p:sp>
        <p:nvSpPr>
          <p:cNvPr id="3" name="Чувар места за садржај 2"/>
          <p:cNvSpPr>
            <a:spLocks noGrp="1"/>
          </p:cNvSpPr>
          <p:nvPr>
            <p:ph idx="1"/>
          </p:nvPr>
        </p:nvSpPr>
        <p:spPr>
          <a:xfrm>
            <a:off x="179388" y="2636838"/>
            <a:ext cx="8856662" cy="4176712"/>
          </a:xfrm>
        </p:spPr>
        <p:txBody>
          <a:bodyPr rtlCol="0">
            <a:normAutofit/>
          </a:bodyPr>
          <a:lstStyle/>
          <a:p>
            <a:pPr eaLnBrk="1" fontAlgn="auto" hangingPunct="1">
              <a:spcAft>
                <a:spcPts val="0"/>
              </a:spcAft>
              <a:buFont typeface="Arial" pitchFamily="34" charset="0"/>
              <a:buChar char="•"/>
              <a:defRPr/>
            </a:pPr>
            <a:r>
              <a:rPr lang="sr-Cyrl-RS" sz="2800" dirty="0" err="1" smtClean="0">
                <a:latin typeface="Times New Roman" pitchFamily="18" charset="0"/>
                <a:cs typeface="Times New Roman" pitchFamily="18" charset="0"/>
              </a:rPr>
              <a:t>Фибринолитичка</a:t>
            </a:r>
            <a:r>
              <a:rPr lang="sr-Cyrl-RS" sz="2800" dirty="0" smtClean="0">
                <a:latin typeface="Times New Roman" pitchFamily="18" charset="0"/>
                <a:cs typeface="Times New Roman" pitchFamily="18" charset="0"/>
              </a:rPr>
              <a:t> терапија</a:t>
            </a:r>
          </a:p>
          <a:p>
            <a:pPr marL="0" indent="0" eaLnBrk="1" fontAlgn="auto" hangingPunct="1">
              <a:spcAft>
                <a:spcPts val="0"/>
              </a:spcAft>
              <a:buFontTx/>
              <a:buNone/>
              <a:defRPr/>
            </a:pPr>
            <a:endParaRPr lang="sr-Cyrl-RS" sz="2800"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sr-Cyrl-RS" sz="2800" dirty="0" smtClean="0">
                <a:latin typeface="Times New Roman" pitchFamily="18" charset="0"/>
                <a:cs typeface="Times New Roman" pitchFamily="18" charset="0"/>
              </a:rPr>
              <a:t>Примарне </a:t>
            </a:r>
            <a:r>
              <a:rPr lang="sr-Cyrl-RS" sz="2800" dirty="0" err="1" smtClean="0">
                <a:latin typeface="Times New Roman" pitchFamily="18" charset="0"/>
                <a:cs typeface="Times New Roman" pitchFamily="18" charset="0"/>
              </a:rPr>
              <a:t>перкутане</a:t>
            </a:r>
            <a:r>
              <a:rPr lang="sr-Cyrl-RS" sz="2800" dirty="0" smtClean="0">
                <a:latin typeface="Times New Roman" pitchFamily="18" charset="0"/>
                <a:cs typeface="Times New Roman" pitchFamily="18" charset="0"/>
              </a:rPr>
              <a:t> коронарне интервенције(ППЦИ)</a:t>
            </a:r>
            <a:endParaRPr lang="sr-Latn-R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itle 1"/>
          <p:cNvSpPr>
            <a:spLocks noGrp="1"/>
          </p:cNvSpPr>
          <p:nvPr>
            <p:ph type="title"/>
          </p:nvPr>
        </p:nvSpPr>
        <p:spPr/>
        <p:txBody>
          <a:bodyPr/>
          <a:lstStyle/>
          <a:p>
            <a:pPr algn="ctr"/>
            <a:r>
              <a:rPr lang="en-US" sz="3200" smtClean="0"/>
              <a:t>Прехоспитална и интра-хоспитална терапија и реперфузионе стратегије унутар 24х од првог медицинског контакта</a:t>
            </a:r>
          </a:p>
        </p:txBody>
      </p:sp>
      <p:sp>
        <p:nvSpPr>
          <p:cNvPr id="4" name="Rectangle 3"/>
          <p:cNvSpPr/>
          <p:nvPr/>
        </p:nvSpPr>
        <p:spPr>
          <a:xfrm>
            <a:off x="3052763" y="1895475"/>
            <a:ext cx="3038475"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solidFill>
                  <a:srgbClr val="FFFFFF"/>
                </a:solidFill>
              </a:rPr>
              <a:t>Дијагноза СТЕМИ</a:t>
            </a:r>
          </a:p>
        </p:txBody>
      </p:sp>
      <p:cxnSp>
        <p:nvCxnSpPr>
          <p:cNvPr id="6" name="Straight Connector 5"/>
          <p:cNvCxnSpPr>
            <a:stCxn id="4" idx="1"/>
          </p:cNvCxnSpPr>
          <p:nvPr/>
        </p:nvCxnSpPr>
        <p:spPr>
          <a:xfrm flipH="1" flipV="1">
            <a:off x="1562100" y="2105025"/>
            <a:ext cx="1490663" cy="4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flipV="1">
            <a:off x="6091238" y="2124075"/>
            <a:ext cx="1490662" cy="4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1562100" y="2105025"/>
            <a:ext cx="0" cy="4953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7581900" y="2124075"/>
            <a:ext cx="0" cy="4953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66688" y="2609850"/>
            <a:ext cx="3038475" cy="42862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r>
              <a:rPr lang="en-US" dirty="0" err="1"/>
              <a:t>Центар</a:t>
            </a:r>
            <a:r>
              <a:rPr lang="en-US" dirty="0"/>
              <a:t> </a:t>
            </a:r>
            <a:r>
              <a:rPr lang="en-US" dirty="0" err="1"/>
              <a:t>за</a:t>
            </a:r>
            <a:r>
              <a:rPr lang="en-US" dirty="0"/>
              <a:t> </a:t>
            </a:r>
            <a:r>
              <a:rPr lang="en-US" dirty="0" err="1"/>
              <a:t>примарну</a:t>
            </a:r>
            <a:r>
              <a:rPr lang="en-US" dirty="0"/>
              <a:t> PCI</a:t>
            </a:r>
          </a:p>
        </p:txBody>
      </p:sp>
      <p:sp>
        <p:nvSpPr>
          <p:cNvPr id="15" name="Rectangle 14"/>
          <p:cNvSpPr/>
          <p:nvPr/>
        </p:nvSpPr>
        <p:spPr>
          <a:xfrm>
            <a:off x="5915025" y="2619375"/>
            <a:ext cx="3248025" cy="42862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fontAlgn="auto" hangingPunct="1">
              <a:spcBef>
                <a:spcPts val="0"/>
              </a:spcBef>
              <a:spcAft>
                <a:spcPts val="0"/>
              </a:spcAft>
              <a:defRPr/>
            </a:pPr>
            <a:r>
              <a:rPr lang="en-US" dirty="0"/>
              <a:t>УЦ </a:t>
            </a:r>
            <a:r>
              <a:rPr lang="en-US" dirty="0" err="1"/>
              <a:t>или</a:t>
            </a:r>
            <a:r>
              <a:rPr lang="en-US" dirty="0"/>
              <a:t> </a:t>
            </a:r>
            <a:r>
              <a:rPr lang="en-US" dirty="0" err="1"/>
              <a:t>центар</a:t>
            </a:r>
            <a:r>
              <a:rPr lang="en-US" dirty="0"/>
              <a:t> </a:t>
            </a:r>
            <a:r>
              <a:rPr lang="en-US" dirty="0" err="1"/>
              <a:t>за</a:t>
            </a:r>
            <a:r>
              <a:rPr lang="en-US" dirty="0"/>
              <a:t> </a:t>
            </a:r>
            <a:r>
              <a:rPr lang="en-US" dirty="0" err="1"/>
              <a:t>примарну</a:t>
            </a:r>
            <a:r>
              <a:rPr lang="en-US" dirty="0"/>
              <a:t> PCI </a:t>
            </a:r>
          </a:p>
        </p:txBody>
      </p:sp>
      <p:cxnSp>
        <p:nvCxnSpPr>
          <p:cNvPr id="16" name="Straight Arrow Connector 15"/>
          <p:cNvCxnSpPr>
            <a:endCxn id="17" idx="0"/>
          </p:cNvCxnSpPr>
          <p:nvPr/>
        </p:nvCxnSpPr>
        <p:spPr>
          <a:xfrm>
            <a:off x="1562100" y="3128963"/>
            <a:ext cx="0" cy="7286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41363" y="3857625"/>
            <a:ext cx="1641475" cy="428625"/>
          </a:xfrm>
          <a:prstGeom prst="rect">
            <a:avLst/>
          </a:prstGeom>
        </p:spPr>
        <p:style>
          <a:lnRef idx="1">
            <a:schemeClr val="accent4"/>
          </a:lnRef>
          <a:fillRef idx="3">
            <a:schemeClr val="accent4"/>
          </a:fillRef>
          <a:effectRef idx="2">
            <a:schemeClr val="accent4"/>
          </a:effectRef>
          <a:fontRef idx="minor">
            <a:schemeClr val="lt1"/>
          </a:fontRef>
        </p:style>
        <p:txBody>
          <a:bodyPr anchor="ctr"/>
          <a:lstStyle/>
          <a:p>
            <a:pPr algn="ctr" eaLnBrk="1" fontAlgn="auto" hangingPunct="1">
              <a:spcBef>
                <a:spcPts val="0"/>
              </a:spcBef>
              <a:spcAft>
                <a:spcPts val="0"/>
              </a:spcAft>
              <a:defRPr/>
            </a:pPr>
            <a:r>
              <a:rPr lang="en-US" dirty="0" err="1"/>
              <a:t>примарна</a:t>
            </a:r>
            <a:r>
              <a:rPr lang="en-US" dirty="0"/>
              <a:t> PCI</a:t>
            </a:r>
          </a:p>
        </p:txBody>
      </p:sp>
      <p:sp>
        <p:nvSpPr>
          <p:cNvPr id="20" name="Rectangle 19"/>
          <p:cNvSpPr/>
          <p:nvPr/>
        </p:nvSpPr>
        <p:spPr>
          <a:xfrm>
            <a:off x="669925" y="4376738"/>
            <a:ext cx="1784350" cy="42862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fontAlgn="auto" hangingPunct="1">
              <a:spcBef>
                <a:spcPts val="0"/>
              </a:spcBef>
              <a:spcAft>
                <a:spcPts val="0"/>
              </a:spcAft>
              <a:defRPr/>
            </a:pPr>
            <a:r>
              <a:rPr lang="en-US" dirty="0" err="1"/>
              <a:t>Спашавајућа</a:t>
            </a:r>
            <a:r>
              <a:rPr lang="en-US" dirty="0"/>
              <a:t> PCI</a:t>
            </a:r>
          </a:p>
        </p:txBody>
      </p:sp>
      <p:sp>
        <p:nvSpPr>
          <p:cNvPr id="21" name="Rectangle 20"/>
          <p:cNvSpPr/>
          <p:nvPr/>
        </p:nvSpPr>
        <p:spPr>
          <a:xfrm>
            <a:off x="5734050" y="3171825"/>
            <a:ext cx="34099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solidFill>
                  <a:srgbClr val="FFFFFF"/>
                </a:solidFill>
              </a:rPr>
              <a:t>Могућа примарна PCI &lt;120мин?</a:t>
            </a:r>
          </a:p>
        </p:txBody>
      </p:sp>
      <p:cxnSp>
        <p:nvCxnSpPr>
          <p:cNvPr id="22" name="Straight Arrow Connector 21"/>
          <p:cNvCxnSpPr/>
          <p:nvPr/>
        </p:nvCxnSpPr>
        <p:spPr>
          <a:xfrm flipH="1">
            <a:off x="6529388" y="3652838"/>
            <a:ext cx="0" cy="2286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4" name="Straight Arrow Connector 23"/>
          <p:cNvCxnSpPr/>
          <p:nvPr/>
        </p:nvCxnSpPr>
        <p:spPr>
          <a:xfrm flipH="1">
            <a:off x="8515350" y="3633788"/>
            <a:ext cx="0" cy="2286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Rectangle 24"/>
          <p:cNvSpPr/>
          <p:nvPr/>
        </p:nvSpPr>
        <p:spPr>
          <a:xfrm>
            <a:off x="6288088" y="3881438"/>
            <a:ext cx="482600" cy="428625"/>
          </a:xfrm>
          <a:prstGeom prst="rect">
            <a:avLst/>
          </a:prstGeom>
        </p:spPr>
        <p:style>
          <a:lnRef idx="3">
            <a:schemeClr val="lt1"/>
          </a:lnRef>
          <a:fillRef idx="1">
            <a:schemeClr val="accent2"/>
          </a:fillRef>
          <a:effectRef idx="1">
            <a:schemeClr val="accent2"/>
          </a:effectRef>
          <a:fontRef idx="minor">
            <a:schemeClr val="lt1"/>
          </a:fontRef>
        </p:style>
        <p:txBody>
          <a:bodyPr anchor="ctr"/>
          <a:lstStyle/>
          <a:p>
            <a:pPr algn="ctr" eaLnBrk="1" hangingPunct="1"/>
            <a:r>
              <a:rPr lang="en-US">
                <a:solidFill>
                  <a:srgbClr val="FFFFFF"/>
                </a:solidFill>
              </a:rPr>
              <a:t>Да</a:t>
            </a:r>
          </a:p>
        </p:txBody>
      </p:sp>
      <p:sp>
        <p:nvSpPr>
          <p:cNvPr id="26" name="Rectangle 25"/>
          <p:cNvSpPr/>
          <p:nvPr/>
        </p:nvSpPr>
        <p:spPr>
          <a:xfrm>
            <a:off x="1320800" y="5021263"/>
            <a:ext cx="482600" cy="4286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en-US">
                <a:solidFill>
                  <a:srgbClr val="FFFFFF"/>
                </a:solidFill>
              </a:rPr>
              <a:t>Не</a:t>
            </a:r>
          </a:p>
        </p:txBody>
      </p:sp>
      <p:cxnSp>
        <p:nvCxnSpPr>
          <p:cNvPr id="28" name="Straight Arrow Connector 27"/>
          <p:cNvCxnSpPr>
            <a:stCxn id="25" idx="1"/>
          </p:cNvCxnSpPr>
          <p:nvPr/>
        </p:nvCxnSpPr>
        <p:spPr>
          <a:xfrm flipH="1" flipV="1">
            <a:off x="2454275" y="4071938"/>
            <a:ext cx="3833813" cy="238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6977063" y="5226050"/>
            <a:ext cx="2028825" cy="42862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r>
              <a:rPr lang="en-US">
                <a:solidFill>
                  <a:srgbClr val="FFFFFF"/>
                </a:solidFill>
              </a:rPr>
              <a:t>Фибринолиза</a:t>
            </a:r>
          </a:p>
        </p:txBody>
      </p:sp>
      <p:cxnSp>
        <p:nvCxnSpPr>
          <p:cNvPr id="31" name="Straight Arrow Connector 30"/>
          <p:cNvCxnSpPr/>
          <p:nvPr/>
        </p:nvCxnSpPr>
        <p:spPr>
          <a:xfrm flipH="1">
            <a:off x="8515350" y="4333875"/>
            <a:ext cx="0" cy="8921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92" name="TextBox 33"/>
          <p:cNvSpPr txBox="1">
            <a:spLocks noChangeArrowheads="1"/>
          </p:cNvSpPr>
          <p:nvPr/>
        </p:nvSpPr>
        <p:spPr bwMode="auto">
          <a:xfrm>
            <a:off x="1797050" y="3190875"/>
            <a:ext cx="1173163" cy="461963"/>
          </a:xfrm>
          <a:prstGeom prst="rect">
            <a:avLst/>
          </a:prstGeom>
          <a:noFill/>
          <a:ln w="9525">
            <a:noFill/>
            <a:miter lim="800000"/>
            <a:headEnd/>
            <a:tailEnd/>
          </a:ln>
        </p:spPr>
        <p:txBody>
          <a:bodyPr wrap="none">
            <a:spAutoFit/>
          </a:bodyPr>
          <a:lstStyle/>
          <a:p>
            <a:pPr algn="ctr" eaLnBrk="1" hangingPunct="1"/>
            <a:r>
              <a:rPr lang="en-US" sz="1200"/>
              <a:t>Препоручљиво</a:t>
            </a:r>
          </a:p>
          <a:p>
            <a:pPr algn="ctr" eaLnBrk="1" hangingPunct="1"/>
            <a:r>
              <a:rPr lang="en-US" sz="1200"/>
              <a:t>&lt;60 мин</a:t>
            </a:r>
          </a:p>
        </p:txBody>
      </p:sp>
      <p:sp>
        <p:nvSpPr>
          <p:cNvPr id="3093" name="TextBox 34"/>
          <p:cNvSpPr txBox="1">
            <a:spLocks noChangeArrowheads="1"/>
          </p:cNvSpPr>
          <p:nvPr/>
        </p:nvSpPr>
        <p:spPr bwMode="auto">
          <a:xfrm>
            <a:off x="3143250" y="3600450"/>
            <a:ext cx="2263775" cy="276225"/>
          </a:xfrm>
          <a:prstGeom prst="rect">
            <a:avLst/>
          </a:prstGeom>
          <a:noFill/>
          <a:ln w="9525">
            <a:noFill/>
            <a:miter lim="800000"/>
            <a:headEnd/>
            <a:tailEnd/>
          </a:ln>
        </p:spPr>
        <p:txBody>
          <a:bodyPr wrap="none">
            <a:spAutoFit/>
          </a:bodyPr>
          <a:lstStyle/>
          <a:p>
            <a:pPr algn="ctr" eaLnBrk="1" hangingPunct="1"/>
            <a:r>
              <a:rPr lang="en-US" sz="1200"/>
              <a:t>Хитан транспорт у центар за PCI</a:t>
            </a:r>
          </a:p>
        </p:txBody>
      </p:sp>
      <p:sp>
        <p:nvSpPr>
          <p:cNvPr id="3094" name="TextBox 35"/>
          <p:cNvSpPr txBox="1">
            <a:spLocks noChangeArrowheads="1"/>
          </p:cNvSpPr>
          <p:nvPr/>
        </p:nvSpPr>
        <p:spPr bwMode="auto">
          <a:xfrm>
            <a:off x="3035300" y="4284663"/>
            <a:ext cx="2598738" cy="646112"/>
          </a:xfrm>
          <a:prstGeom prst="rect">
            <a:avLst/>
          </a:prstGeom>
          <a:noFill/>
          <a:ln w="9525">
            <a:noFill/>
            <a:miter lim="800000"/>
            <a:headEnd/>
            <a:tailEnd/>
          </a:ln>
        </p:spPr>
        <p:txBody>
          <a:bodyPr wrap="none">
            <a:spAutoFit/>
          </a:bodyPr>
          <a:lstStyle/>
          <a:p>
            <a:pPr algn="ctr" eaLnBrk="1" hangingPunct="1"/>
            <a:r>
              <a:rPr lang="en-US" sz="1200"/>
              <a:t>Препоручљиво</a:t>
            </a:r>
          </a:p>
          <a:p>
            <a:pPr algn="ctr" eaLnBrk="1" hangingPunct="1"/>
            <a:r>
              <a:rPr lang="en-US" sz="1200"/>
              <a:t>&lt;90 мин</a:t>
            </a:r>
          </a:p>
          <a:p>
            <a:pPr algn="ctr" eaLnBrk="1" hangingPunct="1"/>
            <a:r>
              <a:rPr lang="en-US" sz="1200"/>
              <a:t>(&lt;60 мин када се пацијент рано јави)</a:t>
            </a:r>
          </a:p>
        </p:txBody>
      </p:sp>
      <p:sp>
        <p:nvSpPr>
          <p:cNvPr id="3095" name="TextBox 36"/>
          <p:cNvSpPr txBox="1">
            <a:spLocks noChangeArrowheads="1"/>
          </p:cNvSpPr>
          <p:nvPr/>
        </p:nvSpPr>
        <p:spPr bwMode="auto">
          <a:xfrm>
            <a:off x="7256463" y="4341813"/>
            <a:ext cx="1174750" cy="460375"/>
          </a:xfrm>
          <a:prstGeom prst="rect">
            <a:avLst/>
          </a:prstGeom>
          <a:noFill/>
          <a:ln w="9525">
            <a:noFill/>
            <a:miter lim="800000"/>
            <a:headEnd/>
            <a:tailEnd/>
          </a:ln>
        </p:spPr>
        <p:txBody>
          <a:bodyPr wrap="none">
            <a:spAutoFit/>
          </a:bodyPr>
          <a:lstStyle/>
          <a:p>
            <a:pPr algn="ctr" eaLnBrk="1" hangingPunct="1"/>
            <a:r>
              <a:rPr lang="en-US" sz="1200"/>
              <a:t>Препоручљиво</a:t>
            </a:r>
          </a:p>
          <a:p>
            <a:pPr algn="ctr" eaLnBrk="1" hangingPunct="1"/>
            <a:r>
              <a:rPr lang="en-US" sz="1200"/>
              <a:t>&lt;30 мин</a:t>
            </a:r>
          </a:p>
        </p:txBody>
      </p:sp>
      <p:cxnSp>
        <p:nvCxnSpPr>
          <p:cNvPr id="39" name="Straight Arrow Connector 38"/>
          <p:cNvCxnSpPr/>
          <p:nvPr/>
        </p:nvCxnSpPr>
        <p:spPr>
          <a:xfrm flipH="1" flipV="1">
            <a:off x="5915025" y="5448300"/>
            <a:ext cx="1062038" cy="31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3503613" y="5235575"/>
            <a:ext cx="2411412"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a:solidFill>
                  <a:srgbClr val="FFFFFF"/>
                </a:solidFill>
              </a:rPr>
              <a:t>Фибринолиза успешна</a:t>
            </a:r>
          </a:p>
        </p:txBody>
      </p:sp>
      <p:cxnSp>
        <p:nvCxnSpPr>
          <p:cNvPr id="44" name="Straight Arrow Connector 43"/>
          <p:cNvCxnSpPr/>
          <p:nvPr/>
        </p:nvCxnSpPr>
        <p:spPr>
          <a:xfrm flipH="1" flipV="1">
            <a:off x="1933575" y="5448300"/>
            <a:ext cx="1590675" cy="14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1320800" y="5529263"/>
            <a:ext cx="482600" cy="4286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en-US">
                <a:solidFill>
                  <a:srgbClr val="FFFFFF"/>
                </a:solidFill>
              </a:rPr>
              <a:t>Да</a:t>
            </a:r>
          </a:p>
        </p:txBody>
      </p:sp>
      <p:sp>
        <p:nvSpPr>
          <p:cNvPr id="46" name="Rectangle 45"/>
          <p:cNvSpPr/>
          <p:nvPr/>
        </p:nvSpPr>
        <p:spPr>
          <a:xfrm>
            <a:off x="8274050" y="3908425"/>
            <a:ext cx="482600" cy="42862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en-US">
                <a:solidFill>
                  <a:srgbClr val="FFFFFF"/>
                </a:solidFill>
              </a:rPr>
              <a:t>Не</a:t>
            </a:r>
          </a:p>
        </p:txBody>
      </p:sp>
      <p:cxnSp>
        <p:nvCxnSpPr>
          <p:cNvPr id="50" name="Straight Arrow Connector 49"/>
          <p:cNvCxnSpPr/>
          <p:nvPr/>
        </p:nvCxnSpPr>
        <p:spPr>
          <a:xfrm flipH="1">
            <a:off x="1546225" y="5964238"/>
            <a:ext cx="12700" cy="3587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2" name="Rectangle 51"/>
          <p:cNvSpPr/>
          <p:nvPr/>
        </p:nvSpPr>
        <p:spPr>
          <a:xfrm>
            <a:off x="608013" y="6311900"/>
            <a:ext cx="1900237" cy="42862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r>
              <a:rPr lang="en-US">
                <a:solidFill>
                  <a:srgbClr val="FFFFFF"/>
                </a:solidFill>
              </a:rPr>
              <a:t>Коронарографија</a:t>
            </a:r>
          </a:p>
        </p:txBody>
      </p:sp>
      <p:sp>
        <p:nvSpPr>
          <p:cNvPr id="3103" name="TextBox 52"/>
          <p:cNvSpPr txBox="1">
            <a:spLocks noChangeArrowheads="1"/>
          </p:cNvSpPr>
          <p:nvPr/>
        </p:nvSpPr>
        <p:spPr bwMode="auto">
          <a:xfrm>
            <a:off x="82550" y="5851525"/>
            <a:ext cx="1174750" cy="460375"/>
          </a:xfrm>
          <a:prstGeom prst="rect">
            <a:avLst/>
          </a:prstGeom>
          <a:noFill/>
          <a:ln w="9525">
            <a:noFill/>
            <a:miter lim="800000"/>
            <a:headEnd/>
            <a:tailEnd/>
          </a:ln>
        </p:spPr>
        <p:txBody>
          <a:bodyPr wrap="none">
            <a:spAutoFit/>
          </a:bodyPr>
          <a:lstStyle/>
          <a:p>
            <a:pPr algn="ctr" eaLnBrk="1" hangingPunct="1"/>
            <a:r>
              <a:rPr lang="en-US" sz="1200"/>
              <a:t>Препоручљиво</a:t>
            </a:r>
          </a:p>
          <a:p>
            <a:pPr algn="ctr" eaLnBrk="1" hangingPunct="1"/>
            <a:r>
              <a:rPr lang="en-US" sz="1200"/>
              <a:t> 3-24х</a:t>
            </a:r>
          </a:p>
        </p:txBody>
      </p:sp>
      <p:sp>
        <p:nvSpPr>
          <p:cNvPr id="3104" name="TextBox 53"/>
          <p:cNvSpPr txBox="1">
            <a:spLocks noChangeArrowheads="1"/>
          </p:cNvSpPr>
          <p:nvPr/>
        </p:nvSpPr>
        <p:spPr bwMode="auto">
          <a:xfrm>
            <a:off x="5734050" y="4949825"/>
            <a:ext cx="1400175" cy="461963"/>
          </a:xfrm>
          <a:prstGeom prst="rect">
            <a:avLst/>
          </a:prstGeom>
          <a:noFill/>
          <a:ln w="9525">
            <a:noFill/>
            <a:miter lim="800000"/>
            <a:headEnd/>
            <a:tailEnd/>
          </a:ln>
        </p:spPr>
        <p:txBody>
          <a:bodyPr wrap="none">
            <a:spAutoFit/>
          </a:bodyPr>
          <a:lstStyle/>
          <a:p>
            <a:pPr algn="ctr" eaLnBrk="1" hangingPunct="1"/>
            <a:r>
              <a:rPr lang="en-US" sz="1200"/>
              <a:t>Хитан транспорт у </a:t>
            </a:r>
          </a:p>
          <a:p>
            <a:pPr algn="ctr" eaLnBrk="1" hangingPunct="1"/>
            <a:r>
              <a:rPr lang="en-US" sz="1200"/>
              <a:t>центар за PCI</a:t>
            </a:r>
          </a:p>
        </p:txBody>
      </p:sp>
      <p:cxnSp>
        <p:nvCxnSpPr>
          <p:cNvPr id="56" name="Straight Arrow Connector 55"/>
          <p:cNvCxnSpPr>
            <a:stCxn id="26" idx="0"/>
          </p:cNvCxnSpPr>
          <p:nvPr/>
        </p:nvCxnSpPr>
        <p:spPr>
          <a:xfrm flipH="1" flipV="1">
            <a:off x="1558925" y="4802188"/>
            <a:ext cx="3175" cy="2190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Наслов 1"/>
          <p:cNvSpPr>
            <a:spLocks noGrp="1"/>
          </p:cNvSpPr>
          <p:nvPr>
            <p:ph type="title"/>
          </p:nvPr>
        </p:nvSpPr>
        <p:spPr>
          <a:xfrm>
            <a:off x="457200" y="1062038"/>
            <a:ext cx="8229600" cy="854075"/>
          </a:xfrm>
        </p:spPr>
        <p:txBody>
          <a:bodyPr>
            <a:normAutofit fontScale="90000"/>
          </a:bodyPr>
          <a:lstStyle/>
          <a:p>
            <a:pPr eaLnBrk="1" hangingPunct="1"/>
            <a:r>
              <a:rPr lang="sr-Latn-CS" sz="3200" smtClean="0">
                <a:latin typeface="Times New Roman" pitchFamily="18" charset="0"/>
                <a:cs typeface="Times New Roman" pitchFamily="18" charset="0"/>
              </a:rPr>
              <a:t>Реперфузиона терапија</a:t>
            </a:r>
            <a:r>
              <a:rPr lang="sr-Cyrl-RS" sz="3200" smtClean="0">
                <a:latin typeface="Times New Roman" pitchFamily="18" charset="0"/>
                <a:cs typeface="Times New Roman" pitchFamily="18" charset="0"/>
              </a:rPr>
              <a:t>-поребни врменески интервали</a:t>
            </a:r>
            <a:endParaRPr lang="sr-Latn-CS" sz="3200" smtClean="0">
              <a:latin typeface="Times New Roman" pitchFamily="18" charset="0"/>
              <a:cs typeface="Times New Roman" pitchFamily="18" charset="0"/>
            </a:endParaRPr>
          </a:p>
        </p:txBody>
      </p:sp>
      <p:sp>
        <p:nvSpPr>
          <p:cNvPr id="3" name="Чувар места за садржај 2"/>
          <p:cNvSpPr>
            <a:spLocks noGrp="1"/>
          </p:cNvSpPr>
          <p:nvPr>
            <p:ph idx="1"/>
          </p:nvPr>
        </p:nvSpPr>
        <p:spPr>
          <a:xfrm>
            <a:off x="179388" y="2285992"/>
            <a:ext cx="8856662" cy="4000528"/>
          </a:xfrm>
        </p:spPr>
        <p:txBody>
          <a:bodyPr rtlCol="0">
            <a:normAutofit/>
          </a:bodyPr>
          <a:lstStyle/>
          <a:p>
            <a:pPr eaLnBrk="1" fontAlgn="auto" hangingPunct="1">
              <a:spcAft>
                <a:spcPts val="0"/>
              </a:spcAft>
              <a:buFont typeface="Arial" pitchFamily="34" charset="0"/>
              <a:buChar char="•"/>
              <a:defRPr/>
            </a:pPr>
            <a:r>
              <a:rPr lang="sr-Cyrl-RS" sz="2400" smtClean="0">
                <a:latin typeface="Times New Roman" pitchFamily="18" charset="0"/>
                <a:cs typeface="Times New Roman" pitchFamily="18" charset="0"/>
              </a:rPr>
              <a:t>Фибринолитичку терапију је неопходно ординирати</a:t>
            </a:r>
            <a:endParaRPr lang="sr-Cyrl-RS" sz="2400" dirty="0" smtClean="0">
              <a:latin typeface="Times New Roman" pitchFamily="18" charset="0"/>
              <a:cs typeface="Times New Roman" pitchFamily="18" charset="0"/>
            </a:endParaRPr>
          </a:p>
          <a:p>
            <a:pPr marL="0" indent="0" eaLnBrk="1" fontAlgn="auto" hangingPunct="1">
              <a:spcAft>
                <a:spcPts val="0"/>
              </a:spcAft>
              <a:buFontTx/>
              <a:buNone/>
              <a:defRPr/>
            </a:pPr>
            <a:r>
              <a:rPr lang="sr-Cyrl-RS" sz="2400" smtClean="0">
                <a:latin typeface="Times New Roman" pitchFamily="18" charset="0"/>
                <a:cs typeface="Times New Roman" pitchFamily="18" charset="0"/>
              </a:rPr>
              <a:t>     у центру без ангио сале и перкутаних интервенција у оквиру од 60мин.</a:t>
            </a:r>
          </a:p>
          <a:p>
            <a:pPr marL="0" indent="0" eaLnBrk="1" fontAlgn="auto" hangingPunct="1">
              <a:spcAft>
                <a:spcPts val="0"/>
              </a:spcAft>
              <a:buFontTx/>
              <a:buNone/>
              <a:defRPr/>
            </a:pPr>
            <a:r>
              <a:rPr lang="sr-Cyrl-RS" sz="2400" smtClean="0">
                <a:latin typeface="Times New Roman" pitchFamily="18" charset="0"/>
                <a:cs typeface="Times New Roman" pitchFamily="18" charset="0"/>
              </a:rPr>
              <a:t>      У случају неуспеле фибринолизе хитан трансеф до ПЦИ центра а у случају успеха у оквиру 3-24 сата.</a:t>
            </a:r>
            <a:endParaRPr lang="sr-Cyrl-RS" sz="2400" dirty="0" smtClean="0">
              <a:latin typeface="Times New Roman" pitchFamily="18" charset="0"/>
              <a:cs typeface="Times New Roman" pitchFamily="18" charset="0"/>
            </a:endParaRPr>
          </a:p>
          <a:p>
            <a:pPr eaLnBrk="1" fontAlgn="auto" hangingPunct="1">
              <a:spcAft>
                <a:spcPts val="0"/>
              </a:spcAft>
              <a:buFont typeface="Arial" pitchFamily="34" charset="0"/>
              <a:buChar char="•"/>
              <a:defRPr/>
            </a:pPr>
            <a:r>
              <a:rPr lang="sr-Cyrl-RS" sz="2400" dirty="0" smtClean="0">
                <a:latin typeface="Times New Roman" pitchFamily="18" charset="0"/>
                <a:cs typeface="Times New Roman" pitchFamily="18" charset="0"/>
              </a:rPr>
              <a:t>Примарне </a:t>
            </a:r>
            <a:r>
              <a:rPr lang="sr-Cyrl-RS" sz="2400" dirty="0" err="1" smtClean="0">
                <a:latin typeface="Times New Roman" pitchFamily="18" charset="0"/>
                <a:cs typeface="Times New Roman" pitchFamily="18" charset="0"/>
              </a:rPr>
              <a:t>перкутане</a:t>
            </a:r>
            <a:r>
              <a:rPr lang="sr-Cyrl-RS" sz="2400" dirty="0" smtClean="0">
                <a:latin typeface="Times New Roman" pitchFamily="18" charset="0"/>
                <a:cs typeface="Times New Roman" pitchFamily="18" charset="0"/>
              </a:rPr>
              <a:t> коронарне </a:t>
            </a:r>
            <a:r>
              <a:rPr lang="sr-Cyrl-RS" sz="2400" smtClean="0">
                <a:latin typeface="Times New Roman" pitchFamily="18" charset="0"/>
                <a:cs typeface="Times New Roman" pitchFamily="18" charset="0"/>
              </a:rPr>
              <a:t>интервенције(ППЦИ)</a:t>
            </a:r>
          </a:p>
          <a:p>
            <a:pPr eaLnBrk="1" fontAlgn="auto" hangingPunct="1">
              <a:spcAft>
                <a:spcPts val="0"/>
              </a:spcAft>
              <a:buNone/>
              <a:defRPr/>
            </a:pPr>
            <a:r>
              <a:rPr lang="sr-Cyrl-RS" sz="2400" smtClean="0">
                <a:latin typeface="Times New Roman" pitchFamily="18" charset="0"/>
                <a:cs typeface="Times New Roman" pitchFamily="18" charset="0"/>
              </a:rPr>
              <a:t> су први избор у случају доступне ангио сале у првих 120мин идеално 90мин.</a:t>
            </a:r>
            <a:endParaRPr lang="sr-Latn-R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457200" y="1062038"/>
            <a:ext cx="8229600" cy="566737"/>
          </a:xfrm>
        </p:spPr>
        <p:txBody>
          <a:bodyPr>
            <a:normAutofit/>
          </a:bodyPr>
          <a:lstStyle/>
          <a:p>
            <a:pPr eaLnBrk="1" hangingPunct="1"/>
            <a:r>
              <a:rPr lang="sr-Latn-CS" sz="3200" smtClean="0">
                <a:latin typeface="Times New Roman" pitchFamily="18" charset="0"/>
                <a:cs typeface="Times New Roman" pitchFamily="18" charset="0"/>
              </a:rPr>
              <a:t>Фибринолитичка терапија</a:t>
            </a:r>
          </a:p>
        </p:txBody>
      </p:sp>
      <p:sp>
        <p:nvSpPr>
          <p:cNvPr id="34819" name="Rectangle 3"/>
          <p:cNvSpPr>
            <a:spLocks noGrp="1" noChangeArrowheads="1"/>
          </p:cNvSpPr>
          <p:nvPr>
            <p:ph sz="half" idx="1"/>
          </p:nvPr>
        </p:nvSpPr>
        <p:spPr>
          <a:xfrm>
            <a:off x="179388" y="1700213"/>
            <a:ext cx="4752975" cy="5157787"/>
          </a:xfrm>
        </p:spPr>
        <p:txBody>
          <a:bodyPr>
            <a:normAutofit lnSpcReduction="10000"/>
          </a:bodyPr>
          <a:lstStyle/>
          <a:p>
            <a:pPr eaLnBrk="1" hangingPunct="1">
              <a:lnSpc>
                <a:spcPct val="90000"/>
              </a:lnSpc>
              <a:buFont typeface="Wingdings" pitchFamily="2" charset="2"/>
              <a:buNone/>
            </a:pPr>
            <a:r>
              <a:rPr lang="sr-Latn-CS" sz="2400" smtClean="0">
                <a:latin typeface="Times New Roman" pitchFamily="18" charset="0"/>
                <a:cs typeface="Times New Roman" pitchFamily="18" charset="0"/>
              </a:rPr>
              <a:t>Предности</a:t>
            </a:r>
          </a:p>
          <a:p>
            <a:pPr eaLnBrk="1" hangingPunct="1">
              <a:lnSpc>
                <a:spcPct val="90000"/>
              </a:lnSpc>
            </a:pPr>
            <a:r>
              <a:rPr lang="sr-Latn-CS" sz="2400" smtClean="0">
                <a:latin typeface="Times New Roman" pitchFamily="18" charset="0"/>
                <a:cs typeface="Times New Roman" pitchFamily="18" charset="0"/>
              </a:rPr>
              <a:t>Врло кратко време до примене</a:t>
            </a:r>
          </a:p>
          <a:p>
            <a:pPr eaLnBrk="1" hangingPunct="1">
              <a:lnSpc>
                <a:spcPct val="90000"/>
              </a:lnSpc>
            </a:pPr>
            <a:r>
              <a:rPr lang="sr-Latn-CS" sz="2400" smtClean="0">
                <a:latin typeface="Times New Roman" pitchFamily="18" charset="0"/>
                <a:cs typeface="Times New Roman" pitchFamily="18" charset="0"/>
              </a:rPr>
              <a:t>Универзално приступачна </a:t>
            </a:r>
          </a:p>
          <a:p>
            <a:pPr eaLnBrk="1" hangingPunct="1">
              <a:lnSpc>
                <a:spcPct val="90000"/>
              </a:lnSpc>
            </a:pPr>
            <a:r>
              <a:rPr lang="sr-Latn-CS" sz="2400" smtClean="0">
                <a:latin typeface="Times New Roman" pitchFamily="18" charset="0"/>
                <a:cs typeface="Times New Roman" pitchFamily="18" charset="0"/>
              </a:rPr>
              <a:t>Супериорна у смањењу морталитета  </a:t>
            </a:r>
            <a:r>
              <a:rPr lang="sr-Latn-CS" sz="2400" smtClean="0">
                <a:solidFill>
                  <a:srgbClr val="FF0000"/>
                </a:solidFill>
                <a:latin typeface="Times New Roman" pitchFamily="18" charset="0"/>
                <a:cs typeface="Times New Roman" pitchFamily="18" charset="0"/>
              </a:rPr>
              <a:t>уколико се припреми врло рано</a:t>
            </a:r>
          </a:p>
          <a:p>
            <a:pPr eaLnBrk="1" hangingPunct="1">
              <a:lnSpc>
                <a:spcPct val="90000"/>
              </a:lnSpc>
              <a:buFont typeface="Wingdings" pitchFamily="2" charset="2"/>
              <a:buNone/>
            </a:pPr>
            <a:endParaRPr lang="sr-Latn-CS" sz="2400" smtClean="0">
              <a:solidFill>
                <a:srgbClr val="FF0000"/>
              </a:solidFill>
              <a:latin typeface="Times New Roman" pitchFamily="18" charset="0"/>
              <a:cs typeface="Times New Roman" pitchFamily="18" charset="0"/>
            </a:endParaRPr>
          </a:p>
          <a:p>
            <a:pPr eaLnBrk="1" hangingPunct="1">
              <a:lnSpc>
                <a:spcPct val="90000"/>
              </a:lnSpc>
              <a:buFont typeface="Wingdings" pitchFamily="2" charset="2"/>
              <a:buNone/>
            </a:pPr>
            <a:r>
              <a:rPr lang="sr-Latn-CS" sz="2400" smtClean="0">
                <a:latin typeface="Times New Roman" pitchFamily="18" charset="0"/>
                <a:cs typeface="Times New Roman" pitchFamily="18" charset="0"/>
              </a:rPr>
              <a:t>Недостаци</a:t>
            </a:r>
          </a:p>
          <a:p>
            <a:pPr eaLnBrk="1" hangingPunct="1">
              <a:lnSpc>
                <a:spcPct val="90000"/>
              </a:lnSpc>
            </a:pPr>
            <a:r>
              <a:rPr lang="sr-Latn-CS" sz="2400" smtClean="0">
                <a:latin typeface="Times New Roman" pitchFamily="18" charset="0"/>
                <a:cs typeface="Times New Roman" pitchFamily="18" charset="0"/>
              </a:rPr>
              <a:t>Смањена ефикасност koд болесника код којих се примени касно и koд најризичнијих пацијената</a:t>
            </a:r>
          </a:p>
          <a:p>
            <a:pPr eaLnBrk="1" hangingPunct="1">
              <a:lnSpc>
                <a:spcPct val="90000"/>
              </a:lnSpc>
            </a:pPr>
            <a:r>
              <a:rPr lang="sr-Latn-CS" sz="2400" smtClean="0">
                <a:latin typeface="Times New Roman" pitchFamily="18" charset="0"/>
                <a:cs typeface="Times New Roman" pitchFamily="18" charset="0"/>
              </a:rPr>
              <a:t>Ризик од крварења: 1/100 интракранијалних крварења</a:t>
            </a:r>
          </a:p>
        </p:txBody>
      </p:sp>
      <p:sp>
        <p:nvSpPr>
          <p:cNvPr id="34820" name="Rectangle 4"/>
          <p:cNvSpPr>
            <a:spLocks noGrp="1" noChangeArrowheads="1"/>
          </p:cNvSpPr>
          <p:nvPr>
            <p:ph sz="half" idx="2"/>
          </p:nvPr>
        </p:nvSpPr>
        <p:spPr>
          <a:xfrm>
            <a:off x="5292725" y="1916113"/>
            <a:ext cx="3394075" cy="3951287"/>
          </a:xfrm>
        </p:spPr>
        <p:txBody>
          <a:bodyPr>
            <a:normAutofit lnSpcReduction="10000"/>
          </a:bodyPr>
          <a:lstStyle/>
          <a:p>
            <a:pPr eaLnBrk="1" hangingPunct="1">
              <a:lnSpc>
                <a:spcPct val="80000"/>
              </a:lnSpc>
            </a:pPr>
            <a:endParaRPr lang="sr-Latn-CS" sz="2400" smtClean="0"/>
          </a:p>
        </p:txBody>
      </p:sp>
      <p:sp>
        <p:nvSpPr>
          <p:cNvPr id="268293" name="Rectangle 5"/>
          <p:cNvSpPr>
            <a:spLocks noChangeArrowheads="1"/>
          </p:cNvSpPr>
          <p:nvPr/>
        </p:nvSpPr>
        <p:spPr bwMode="auto">
          <a:xfrm>
            <a:off x="6630988" y="6564313"/>
            <a:ext cx="2513012" cy="2524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82945" tIns="41473" rIns="82945" bIns="41473">
            <a:spAutoFit/>
          </a:bodyPr>
          <a:lstStyle/>
          <a:p>
            <a:pPr algn="r" defTabSz="828675" eaLnBrk="1" hangingPunct="1">
              <a:defRPr/>
            </a:pPr>
            <a:r>
              <a:rPr lang="sr-Latn-CS" sz="1100" i="1" dirty="0">
                <a:solidFill>
                  <a:srgbClr val="000000"/>
                </a:solidFill>
                <a:effectLst>
                  <a:outerShdw blurRad="38100" dist="38100" dir="2700000" algn="tl">
                    <a:srgbClr val="000000"/>
                  </a:outerShdw>
                </a:effectLst>
                <a:latin typeface="Comic Sans MS" pitchFamily="66" charset="0"/>
                <a:cs typeface="Arial" charset="0"/>
              </a:rPr>
              <a:t>.</a:t>
            </a:r>
            <a:endParaRPr lang="hu-HU" sz="3600" i="1" dirty="0">
              <a:solidFill>
                <a:srgbClr val="000000"/>
              </a:solidFill>
              <a:effectLst>
                <a:outerShdw blurRad="38100" dist="38100" dir="2700000" algn="tl">
                  <a:srgbClr val="000000"/>
                </a:outerShdw>
              </a:effectLst>
              <a:latin typeface="Comic Sans MS" pitchFamily="66" charset="0"/>
              <a:cs typeface="Arial" charset="0"/>
            </a:endParaRPr>
          </a:p>
        </p:txBody>
      </p:sp>
      <p:pic>
        <p:nvPicPr>
          <p:cNvPr id="34822" name="Picture 6"/>
          <p:cNvPicPr>
            <a:picLocks noChangeAspect="1" noChangeArrowheads="1"/>
          </p:cNvPicPr>
          <p:nvPr/>
        </p:nvPicPr>
        <p:blipFill>
          <a:blip r:embed="rId2"/>
          <a:srcRect/>
          <a:stretch>
            <a:fillRect/>
          </a:stretch>
        </p:blipFill>
        <p:spPr bwMode="auto">
          <a:xfrm>
            <a:off x="5292725" y="1916113"/>
            <a:ext cx="3382963" cy="4249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1"/>
          <p:cNvSpPr>
            <a:spLocks noGrp="1"/>
          </p:cNvSpPr>
          <p:nvPr>
            <p:ph type="title"/>
          </p:nvPr>
        </p:nvSpPr>
        <p:spPr/>
        <p:txBody>
          <a:bodyPr/>
          <a:lstStyle/>
          <a:p>
            <a:pPr algn="ctr"/>
            <a:r>
              <a:rPr lang="en-US" smtClean="0"/>
              <a:t>Реперфузиона терапија</a:t>
            </a:r>
          </a:p>
        </p:txBody>
      </p:sp>
      <p:graphicFrame>
        <p:nvGraphicFramePr>
          <p:cNvPr id="4" name="Table 3"/>
          <p:cNvGraphicFramePr>
            <a:graphicFrameLocks noGrp="1"/>
          </p:cNvGraphicFramePr>
          <p:nvPr/>
        </p:nvGraphicFramePr>
        <p:xfrm>
          <a:off x="508000" y="1690688"/>
          <a:ext cx="8359775" cy="3546139"/>
        </p:xfrm>
        <a:graphic>
          <a:graphicData uri="http://schemas.openxmlformats.org/drawingml/2006/table">
            <a:tbl>
              <a:tblPr/>
              <a:tblGrid>
                <a:gridCol w="6802438"/>
                <a:gridCol w="808037"/>
                <a:gridCol w="749300"/>
              </a:tblGrid>
              <a:tr h="74295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dirty="0" smtClean="0">
                          <a:ln>
                            <a:noFill/>
                          </a:ln>
                          <a:solidFill>
                            <a:srgbClr val="FFFFFF"/>
                          </a:solidFill>
                          <a:effectLst/>
                          <a:latin typeface="Myriad Pro"/>
                        </a:rPr>
                        <a:t> Препоруке</a:t>
                      </a:r>
                      <a:endParaRPr kumimoji="0" lang="en-GB" sz="1800" b="1" i="0" u="none" strike="noStrike" cap="none" normalizeH="0" baseline="0" dirty="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Класа</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Ниво</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Реперфузиона терапија индикована код свих болесника којима су симптоми почели пре мање од 12 сати, са перзистентном СТ елевацијом или новонасталим ЛБББ</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А</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060"/>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Реперфузиона терапија (по могућности примарна PCI) је индикована када постоје докази о и даље присутној исхемији, чак и када су симптоми почели пре више од 12 сати или ако се бол и ЕКГ промене одржавају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dirty="0" smtClean="0">
                          <a:ln>
                            <a:noFill/>
                          </a:ln>
                          <a:solidFill>
                            <a:schemeClr val="bg1"/>
                          </a:solidFill>
                          <a:effectLst/>
                          <a:latin typeface="Myriad Pro"/>
                        </a:rPr>
                        <a:t>C</a:t>
                      </a:r>
                      <a:endParaRPr kumimoji="0" lang="en-GB" sz="1400" b="1" i="0" u="none" strike="noStrike" cap="none" normalizeH="0" baseline="0" dirty="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9DC3E6"/>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Реперфузиону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терапију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примарном</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ПЦИ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треба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размотрити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свих</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стабилних</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пацијената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који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јавили</a:t>
                      </a:r>
                      <a:r>
                        <a:rPr kumimoji="0" lang="en-US" sz="1400" b="0" i="0" u="none" strike="noStrike" cap="none" normalizeH="0" baseline="0" dirty="0" smtClean="0">
                          <a:ln>
                            <a:noFill/>
                          </a:ln>
                          <a:solidFill>
                            <a:schemeClr val="tx1"/>
                          </a:solidFill>
                          <a:effectLst/>
                          <a:latin typeface="Calibri" pitchFamily="34" charset="0"/>
                        </a:rPr>
                        <a:t> 12-24 </a:t>
                      </a:r>
                      <a:r>
                        <a:rPr kumimoji="0" lang="en-US" sz="1400" b="0" i="0" u="none" strike="noStrike" cap="none" normalizeH="0" baseline="0" dirty="0" err="1" smtClean="0">
                          <a:ln>
                            <a:noFill/>
                          </a:ln>
                          <a:solidFill>
                            <a:schemeClr val="tx1"/>
                          </a:solidFill>
                          <a:effectLst/>
                          <a:latin typeface="Calibri" pitchFamily="34" charset="0"/>
                        </a:rPr>
                        <a:t>сати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почетка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симптома</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r>
                        <a:rPr kumimoji="0" lang="hr-HR" sz="1400" b="1" i="0" u="none" strike="noStrike" cap="none" normalizeH="0" baseline="0" smtClean="0">
                          <a:ln>
                            <a:noFill/>
                          </a:ln>
                          <a:solidFill>
                            <a:srgbClr val="000000"/>
                          </a:solidFill>
                          <a:effectLst/>
                          <a:latin typeface="Myriad Pro"/>
                        </a:rPr>
                        <a:t>Ib</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B</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lnTlToBr>
                      <a:noFill/>
                    </a:lnTlToBr>
                    <a:lnBlToTr>
                      <a:noFill/>
                    </a:lnBlToTr>
                    <a:solidFill>
                      <a:srgbClr val="2E75B6"/>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Рутинска PCI оклудиране артерије више од 12 сати од почетка симптома, без исхемије (без обзира да ли је фибринолиза дата или не) није  препоручљива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chemeClr val="tx1"/>
                          </a:solidFill>
                          <a:effectLst/>
                          <a:latin typeface="Myriad Pro"/>
                        </a:rPr>
                        <a:t>III</a:t>
                      </a:r>
                    </a:p>
                  </a:txBody>
                  <a:tcPr marL="91441" marR="91441" marT="45710" marB="45710" anchor="ctr" horzOverflow="overflow">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Myriad Pro"/>
                        </a:rPr>
                        <a:t>A</a:t>
                      </a:r>
                    </a:p>
                  </a:txBody>
                  <a:tcPr marL="91441" marR="91441" marT="45710" marB="45710" anchor="ctr" horzOverflow="overflow">
                    <a:lnL>
                      <a:noFill/>
                    </a:lnL>
                    <a:lnR>
                      <a:noFill/>
                    </a:lnR>
                    <a:lnT>
                      <a:noFill/>
                    </a:lnT>
                    <a:lnB>
                      <a:noFill/>
                    </a:lnB>
                    <a:lnTlToBr>
                      <a:noFill/>
                    </a:lnTlToBr>
                    <a:lnBlToTr>
                      <a:noFill/>
                    </a:lnBlToTr>
                    <a:solidFill>
                      <a:srgbClr val="002060"/>
                    </a:solidFill>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1"/>
          <p:cNvSpPr>
            <a:spLocks noGrp="1"/>
          </p:cNvSpPr>
          <p:nvPr>
            <p:ph type="title"/>
          </p:nvPr>
        </p:nvSpPr>
        <p:spPr>
          <a:xfrm>
            <a:off x="628650" y="260350"/>
            <a:ext cx="7886700" cy="1325563"/>
          </a:xfrm>
        </p:spPr>
        <p:txBody>
          <a:bodyPr/>
          <a:lstStyle/>
          <a:p>
            <a:pPr algn="ctr"/>
            <a:r>
              <a:rPr lang="en-US" smtClean="0"/>
              <a:t>Контраиндикације за фибринолитичку терапију</a:t>
            </a:r>
          </a:p>
        </p:txBody>
      </p:sp>
      <p:graphicFrame>
        <p:nvGraphicFramePr>
          <p:cNvPr id="4" name="Table 3"/>
          <p:cNvGraphicFramePr>
            <a:graphicFrameLocks noGrp="1"/>
          </p:cNvGraphicFramePr>
          <p:nvPr/>
        </p:nvGraphicFramePr>
        <p:xfrm>
          <a:off x="498475" y="1558925"/>
          <a:ext cx="8331200" cy="4915040"/>
        </p:xfrm>
        <a:graphic>
          <a:graphicData uri="http://schemas.openxmlformats.org/drawingml/2006/table">
            <a:tbl>
              <a:tblPr/>
              <a:tblGrid>
                <a:gridCol w="8331200"/>
              </a:tblGrid>
              <a:tr h="319088">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dirty="0" smtClean="0">
                          <a:ln>
                            <a:noFill/>
                          </a:ln>
                          <a:solidFill>
                            <a:srgbClr val="FFFFFF"/>
                          </a:solidFill>
                          <a:effectLst/>
                          <a:latin typeface="Myriad Pro"/>
                        </a:rPr>
                        <a:t> Апсолутне</a:t>
                      </a:r>
                      <a:endParaRPr kumimoji="0" lang="en-GB" sz="1800" b="1" i="0" u="none" strike="noStrike" cap="none" normalizeH="0" baseline="0" dirty="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r>
              <a:tr h="5095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Претходна интракранијална хеморагија или мождани удар непознате етиологије у било ком временском интервалу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Исхемијски мождани удар у претходних 6 месеци</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Оштећење централног нервног система, неоплазма или атриовентрикуларна малрформација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Скорија велика траума/хирургија/повреда главе (у претходна 3 месеца)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Гастроинтестинално крварење у претходних месец дана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Аортна дисекција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480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Не-компресибилна пункција у претходних 23 сата (нпр. биопсија јетре, лумбална пункција)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143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smtClean="0">
                          <a:ln>
                            <a:noFill/>
                          </a:ln>
                          <a:solidFill>
                            <a:srgbClr val="FFFFFF"/>
                          </a:solidFill>
                          <a:effectLst/>
                          <a:latin typeface="Myriad Pro"/>
                        </a:rPr>
                        <a:t> Релативне</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030A0"/>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smtClean="0">
                          <a:ln>
                            <a:noFill/>
                          </a:ln>
                          <a:solidFill>
                            <a:schemeClr val="tx1"/>
                          </a:solidFill>
                          <a:effectLst/>
                          <a:latin typeface="Myriad Pro"/>
                        </a:rPr>
                        <a:t>Транзиторни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исхемијски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атак</a:t>
                      </a:r>
                      <a:r>
                        <a:rPr kumimoji="0" lang="en-GB" sz="1400" b="0" i="0" u="none" strike="noStrike" cap="none" normalizeH="0" baseline="0" dirty="0" smtClean="0">
                          <a:ln>
                            <a:noFill/>
                          </a:ln>
                          <a:solidFill>
                            <a:schemeClr val="tx1"/>
                          </a:solidFill>
                          <a:effectLst/>
                          <a:latin typeface="Myriad Pro"/>
                        </a:rPr>
                        <a:t> у </a:t>
                      </a:r>
                      <a:r>
                        <a:rPr kumimoji="0" lang="en-GB" sz="1400" b="0" i="0" u="none" strike="noStrike" cap="none" normalizeH="0" baseline="0" dirty="0" err="1" smtClean="0">
                          <a:ln>
                            <a:noFill/>
                          </a:ln>
                          <a:solidFill>
                            <a:schemeClr val="tx1"/>
                          </a:solidFill>
                          <a:effectLst/>
                          <a:latin typeface="Myriad Pro"/>
                        </a:rPr>
                        <a:t>претходних</a:t>
                      </a:r>
                      <a:r>
                        <a:rPr kumimoji="0" lang="en-GB" sz="1400" b="0" i="0" u="none" strike="noStrike" cap="none" normalizeH="0" baseline="0" dirty="0" smtClean="0">
                          <a:ln>
                            <a:noFill/>
                          </a:ln>
                          <a:solidFill>
                            <a:schemeClr val="tx1"/>
                          </a:solidFill>
                          <a:effectLst/>
                          <a:latin typeface="Myriad Pro"/>
                        </a:rPr>
                        <a:t> 6 </a:t>
                      </a:r>
                      <a:r>
                        <a:rPr kumimoji="0" lang="en-GB" sz="1400" b="0" i="0" u="none" strike="noStrike" cap="none" normalizeH="0" baseline="0" dirty="0" err="1" smtClean="0">
                          <a:ln>
                            <a:noFill/>
                          </a:ln>
                          <a:solidFill>
                            <a:schemeClr val="tx1"/>
                          </a:solidFill>
                          <a:effectLst/>
                          <a:latin typeface="Myriad Pro"/>
                        </a:rPr>
                        <a:t>месеци</a:t>
                      </a:r>
                      <a:endParaRPr kumimoji="0" lang="en-GB" sz="1400" b="0" i="0" u="none" strike="noStrike" cap="none" normalizeH="0" baseline="0" dirty="0" smtClean="0">
                        <a:ln>
                          <a:noFill/>
                        </a:ln>
                        <a:solidFill>
                          <a:schemeClr val="tx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Myriad Pro"/>
                        </a:rPr>
                        <a:t>Орална антикоагулантна терапија</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smtClean="0">
                          <a:ln>
                            <a:noFill/>
                          </a:ln>
                          <a:solidFill>
                            <a:schemeClr val="tx1"/>
                          </a:solidFill>
                          <a:effectLst/>
                          <a:latin typeface="Myriad Pro"/>
                        </a:rPr>
                        <a:t>Трудноћа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или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унутар</a:t>
                      </a:r>
                      <a:r>
                        <a:rPr kumimoji="0" lang="en-GB" sz="1400" b="0" i="0" u="none" strike="noStrike" cap="none" normalizeH="0" baseline="0" dirty="0" smtClean="0">
                          <a:ln>
                            <a:noFill/>
                          </a:ln>
                          <a:solidFill>
                            <a:schemeClr val="tx1"/>
                          </a:solidFill>
                          <a:effectLst/>
                          <a:latin typeface="Myriad Pro"/>
                        </a:rPr>
                        <a:t> 7 </a:t>
                      </a:r>
                      <a:r>
                        <a:rPr kumimoji="0" lang="en-GB" sz="1400" b="0" i="0" u="none" strike="noStrike" cap="none" normalizeH="0" baseline="0" dirty="0" err="1" smtClean="0">
                          <a:ln>
                            <a:noFill/>
                          </a:ln>
                          <a:solidFill>
                            <a:schemeClr val="tx1"/>
                          </a:solidFill>
                          <a:effectLst/>
                          <a:latin typeface="Myriad Pro"/>
                        </a:rPr>
                        <a:t>дана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од</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порођаја</a:t>
                      </a:r>
                      <a:endParaRPr kumimoji="0" lang="en-GB" sz="1400" b="0" i="0" u="none" strike="noStrike" cap="none" normalizeH="0" baseline="0" dirty="0" smtClean="0">
                        <a:ln>
                          <a:noFill/>
                        </a:ln>
                        <a:solidFill>
                          <a:schemeClr val="tx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smtClean="0">
                          <a:ln>
                            <a:noFill/>
                          </a:ln>
                          <a:solidFill>
                            <a:schemeClr val="tx1"/>
                          </a:solidFill>
                          <a:effectLst/>
                          <a:latin typeface="Myriad Pro"/>
                        </a:rPr>
                        <a:t>Рефракторна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хипертензија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систолни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притисак</a:t>
                      </a:r>
                      <a:r>
                        <a:rPr kumimoji="0" lang="en-GB" sz="1400" b="0" i="0" u="none" strike="noStrike" cap="none" normalizeH="0" baseline="0" dirty="0" smtClean="0">
                          <a:ln>
                            <a:noFill/>
                          </a:ln>
                          <a:solidFill>
                            <a:schemeClr val="tx1"/>
                          </a:solidFill>
                          <a:effectLst/>
                          <a:latin typeface="Myriad Pro"/>
                        </a:rPr>
                        <a:t> &gt; 180 mmHg  и/</a:t>
                      </a:r>
                      <a:r>
                        <a:rPr kumimoji="0" lang="en-GB" sz="1400" b="0" i="0" u="none" strike="noStrike" cap="none" normalizeH="0" baseline="0" dirty="0" err="1" smtClean="0">
                          <a:ln>
                            <a:noFill/>
                          </a:ln>
                          <a:solidFill>
                            <a:schemeClr val="tx1"/>
                          </a:solidFill>
                          <a:effectLst/>
                          <a:latin typeface="Myriad Pro"/>
                        </a:rPr>
                        <a:t>или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дијастолни</a:t>
                      </a:r>
                      <a:r>
                        <a:rPr kumimoji="0" lang="en-GB" sz="1400" b="0" i="0" u="none" strike="noStrike" cap="none" normalizeH="0" baseline="0" dirty="0" smtClean="0">
                          <a:ln>
                            <a:noFill/>
                          </a:ln>
                          <a:solidFill>
                            <a:schemeClr val="tx1"/>
                          </a:solidFill>
                          <a:effectLst/>
                          <a:latin typeface="Myriad Pro"/>
                        </a:rPr>
                        <a:t> &gt;110 mmHg)</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smtClean="0">
                          <a:ln>
                            <a:noFill/>
                          </a:ln>
                          <a:solidFill>
                            <a:schemeClr val="tx1"/>
                          </a:solidFill>
                          <a:effectLst/>
                          <a:latin typeface="Myriad Pro"/>
                        </a:rPr>
                        <a:t>Узнапредовала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болест</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јетре</a:t>
                      </a:r>
                      <a:endParaRPr kumimoji="0" lang="en-GB" sz="1400" b="0" i="0" u="none" strike="noStrike" cap="none" normalizeH="0" baseline="0" dirty="0" smtClean="0">
                        <a:ln>
                          <a:noFill/>
                        </a:ln>
                        <a:solidFill>
                          <a:schemeClr val="tx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r h="2889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dirty="0" err="1" smtClean="0">
                          <a:ln>
                            <a:noFill/>
                          </a:ln>
                          <a:solidFill>
                            <a:schemeClr val="tx1"/>
                          </a:solidFill>
                          <a:effectLst/>
                          <a:latin typeface="Myriad Pro"/>
                        </a:rPr>
                        <a:t>Инфективни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ендокардитис</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активни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пептички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улкус</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продужена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или</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трауматска</a:t>
                      </a:r>
                      <a:r>
                        <a:rPr kumimoji="0" lang="en-GB" sz="1400" b="0" i="0" u="none" strike="noStrike" cap="none" normalizeH="0" baseline="0" dirty="0" smtClean="0">
                          <a:ln>
                            <a:noFill/>
                          </a:ln>
                          <a:solidFill>
                            <a:schemeClr val="tx1"/>
                          </a:solidFill>
                          <a:effectLst/>
                          <a:latin typeface="Myriad Pro"/>
                        </a:rPr>
                        <a:t> </a:t>
                      </a:r>
                      <a:r>
                        <a:rPr kumimoji="0" lang="en-GB" sz="1400" b="0" i="0" u="none" strike="noStrike" cap="none" normalizeH="0" baseline="0" dirty="0" err="1" smtClean="0">
                          <a:ln>
                            <a:noFill/>
                          </a:ln>
                          <a:solidFill>
                            <a:schemeClr val="tx1"/>
                          </a:solidFill>
                          <a:effectLst/>
                          <a:latin typeface="Myriad Pro"/>
                        </a:rPr>
                        <a:t>ресусцитација</a:t>
                      </a:r>
                      <a:endParaRPr kumimoji="0" lang="en-GB" sz="1400" b="0" i="0" u="none" strike="noStrike" cap="none" normalizeH="0" baseline="0" dirty="0" smtClean="0">
                        <a:ln>
                          <a:noFill/>
                        </a:ln>
                        <a:solidFill>
                          <a:schemeClr val="tx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BFBFBF"/>
                    </a:solid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a:xfrm>
            <a:off x="628650" y="260350"/>
            <a:ext cx="7886700" cy="1325563"/>
          </a:xfrm>
        </p:spPr>
        <p:txBody>
          <a:bodyPr/>
          <a:lstStyle/>
          <a:p>
            <a:pPr algn="ctr"/>
            <a:r>
              <a:rPr lang="en-US" smtClean="0"/>
              <a:t>Фибринолитичка терапија</a:t>
            </a:r>
          </a:p>
        </p:txBody>
      </p:sp>
      <p:graphicFrame>
        <p:nvGraphicFramePr>
          <p:cNvPr id="5" name="Table 4"/>
          <p:cNvGraphicFramePr>
            <a:graphicFrameLocks noGrp="1"/>
          </p:cNvGraphicFramePr>
          <p:nvPr/>
        </p:nvGraphicFramePr>
        <p:xfrm>
          <a:off x="546585" y="1881189"/>
          <a:ext cx="8359291" cy="3942376"/>
        </p:xfrm>
        <a:graphic>
          <a:graphicData uri="http://schemas.openxmlformats.org/drawingml/2006/table">
            <a:tbl>
              <a:tblPr firstRow="1" bandRow="1">
                <a:solidFill>
                  <a:schemeClr val="accent6"/>
                </a:solidFill>
              </a:tblPr>
              <a:tblGrid>
                <a:gridCol w="6802732"/>
                <a:gridCol w="807104"/>
                <a:gridCol w="749455"/>
              </a:tblGrid>
              <a:tr h="742485">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sr-Latn-CS" sz="1800" dirty="0" smtClean="0">
                          <a:solidFill>
                            <a:srgbClr val="FFFFFF"/>
                          </a:solidFill>
                          <a:latin typeface="Myriad Pro" panose="020B0503030403020204" pitchFamily="34" charset="0"/>
                        </a:rPr>
                        <a:t> </a:t>
                      </a:r>
                      <a:r>
                        <a:rPr lang="sr-Latn-CS" sz="1800" dirty="0" err="1" smtClean="0">
                          <a:solidFill>
                            <a:srgbClr val="FFFFFF"/>
                          </a:solidFill>
                          <a:latin typeface="Myriad Pro" panose="020B0503030403020204" pitchFamily="34" charset="0"/>
                        </a:rPr>
                        <a:t>Препоруке</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Класа</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Ниво</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r>
              <a:tr h="691026">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Фибринолитичка</a:t>
                      </a:r>
                      <a:r>
                        <a:rPr lang="en-US" sz="1400" dirty="0" smtClean="0"/>
                        <a:t> </a:t>
                      </a:r>
                      <a:r>
                        <a:rPr lang="en-US" sz="1400" dirty="0" err="1" smtClean="0"/>
                        <a:t>терапија</a:t>
                      </a:r>
                      <a:r>
                        <a:rPr lang="en-US" sz="1400" dirty="0" smtClean="0"/>
                        <a:t> </a:t>
                      </a:r>
                      <a:r>
                        <a:rPr lang="en-US" sz="1400" dirty="0" err="1" smtClean="0"/>
                        <a:t>се</a:t>
                      </a:r>
                      <a:r>
                        <a:rPr lang="en-US" sz="1400" dirty="0" smtClean="0"/>
                        <a:t> </a:t>
                      </a:r>
                      <a:r>
                        <a:rPr lang="en-US" sz="1400" dirty="0" err="1" smtClean="0"/>
                        <a:t>препоручује</a:t>
                      </a:r>
                      <a:r>
                        <a:rPr lang="en-US" sz="1400" dirty="0" smtClean="0"/>
                        <a:t> у </a:t>
                      </a:r>
                      <a:r>
                        <a:rPr lang="en-US" sz="1400" dirty="0" err="1" smtClean="0"/>
                        <a:t>оквиру</a:t>
                      </a:r>
                      <a:r>
                        <a:rPr lang="en-US" sz="1400" dirty="0" smtClean="0"/>
                        <a:t> 12 </a:t>
                      </a:r>
                      <a:r>
                        <a:rPr lang="en-US" sz="1400" dirty="0" err="1" smtClean="0"/>
                        <a:t>сати</a:t>
                      </a:r>
                      <a:r>
                        <a:rPr lang="en-US" sz="1400" dirty="0" smtClean="0"/>
                        <a:t> </a:t>
                      </a:r>
                      <a:r>
                        <a:rPr lang="en-US" sz="1400" dirty="0" err="1" smtClean="0"/>
                        <a:t>од</a:t>
                      </a:r>
                      <a:r>
                        <a:rPr lang="en-US" sz="1400" dirty="0" smtClean="0"/>
                        <a:t> </a:t>
                      </a:r>
                      <a:r>
                        <a:rPr lang="en-US" sz="1400" dirty="0" err="1" smtClean="0"/>
                        <a:t>почетка</a:t>
                      </a:r>
                      <a:r>
                        <a:rPr lang="en-US" sz="1400" dirty="0" smtClean="0"/>
                        <a:t> </a:t>
                      </a:r>
                      <a:r>
                        <a:rPr lang="en-US" sz="1400" dirty="0" err="1" smtClean="0"/>
                        <a:t>симптома</a:t>
                      </a:r>
                      <a:r>
                        <a:rPr lang="en-US" sz="1400" dirty="0" smtClean="0"/>
                        <a:t> </a:t>
                      </a:r>
                      <a:r>
                        <a:rPr lang="en-US" sz="1400" dirty="0" err="1" smtClean="0"/>
                        <a:t>код</a:t>
                      </a:r>
                      <a:r>
                        <a:rPr lang="en-US" sz="1400" dirty="0" smtClean="0"/>
                        <a:t> </a:t>
                      </a:r>
                      <a:r>
                        <a:rPr lang="en-US" sz="1400" dirty="0" err="1" smtClean="0"/>
                        <a:t>болесника</a:t>
                      </a:r>
                      <a:r>
                        <a:rPr lang="en-US" sz="1400" dirty="0" smtClean="0"/>
                        <a:t> </a:t>
                      </a:r>
                      <a:r>
                        <a:rPr lang="en-US" sz="1400" dirty="0" err="1" smtClean="0"/>
                        <a:t>који</a:t>
                      </a:r>
                      <a:r>
                        <a:rPr lang="en-US" sz="1400" dirty="0" smtClean="0"/>
                        <a:t> </a:t>
                      </a:r>
                      <a:r>
                        <a:rPr lang="en-US" sz="1400" dirty="0" err="1" smtClean="0"/>
                        <a:t>немају</a:t>
                      </a:r>
                      <a:r>
                        <a:rPr lang="en-US" sz="1400" dirty="0" smtClean="0"/>
                        <a:t> </a:t>
                      </a:r>
                      <a:r>
                        <a:rPr lang="en-US" sz="1400" dirty="0" err="1" smtClean="0"/>
                        <a:t>контраиндикације</a:t>
                      </a:r>
                      <a:r>
                        <a:rPr lang="en-US" sz="1400" dirty="0" smtClean="0"/>
                        <a:t>,</a:t>
                      </a:r>
                      <a:r>
                        <a:rPr lang="en-US" sz="1400" baseline="0" dirty="0" smtClean="0"/>
                        <a:t> </a:t>
                      </a:r>
                      <a:r>
                        <a:rPr lang="en-US" sz="1400" baseline="0" dirty="0" err="1" smtClean="0"/>
                        <a:t>уколико</a:t>
                      </a:r>
                      <a:r>
                        <a:rPr lang="en-US" sz="1400" baseline="0" dirty="0" smtClean="0"/>
                        <a:t> </a:t>
                      </a:r>
                      <a:r>
                        <a:rPr lang="en-US" sz="1400" baseline="0" dirty="0" err="1" smtClean="0"/>
                        <a:t>примарна</a:t>
                      </a:r>
                      <a:r>
                        <a:rPr lang="en-US" sz="1400" baseline="0" dirty="0" smtClean="0"/>
                        <a:t> </a:t>
                      </a:r>
                      <a:r>
                        <a:rPr lang="sr-Cyrl-RS" sz="1400" baseline="0" dirty="0" smtClean="0"/>
                        <a:t>ПЦИ</a:t>
                      </a:r>
                      <a:r>
                        <a:rPr lang="en-US" sz="1400" baseline="0" dirty="0" smtClean="0"/>
                        <a:t> </a:t>
                      </a:r>
                      <a:r>
                        <a:rPr lang="en-US" sz="1400" baseline="0" dirty="0" err="1" smtClean="0"/>
                        <a:t>не</a:t>
                      </a:r>
                      <a:r>
                        <a:rPr lang="en-US" sz="1400" baseline="0" dirty="0" smtClean="0"/>
                        <a:t> </a:t>
                      </a:r>
                      <a:r>
                        <a:rPr lang="en-US" sz="1400" baseline="0" dirty="0" err="1" smtClean="0"/>
                        <a:t>може</a:t>
                      </a:r>
                      <a:r>
                        <a:rPr lang="en-US" sz="1400" baseline="0" dirty="0" smtClean="0"/>
                        <a:t> </a:t>
                      </a:r>
                      <a:r>
                        <a:rPr lang="en-US" sz="1400" baseline="0" dirty="0" err="1" smtClean="0"/>
                        <a:t>да</a:t>
                      </a:r>
                      <a:r>
                        <a:rPr lang="en-US" sz="1400" baseline="0" dirty="0" smtClean="0"/>
                        <a:t> </a:t>
                      </a:r>
                      <a:r>
                        <a:rPr lang="en-US" sz="1400" baseline="0" dirty="0" err="1" smtClean="0"/>
                        <a:t>се</a:t>
                      </a:r>
                      <a:r>
                        <a:rPr lang="en-US" sz="1400" baseline="0" dirty="0" smtClean="0"/>
                        <a:t> </a:t>
                      </a:r>
                      <a:r>
                        <a:rPr lang="en-US" sz="1400" baseline="0" dirty="0" err="1" smtClean="0"/>
                        <a:t>уради</a:t>
                      </a:r>
                      <a:r>
                        <a:rPr lang="en-US" sz="1400" baseline="0" dirty="0" smtClean="0"/>
                        <a:t> </a:t>
                      </a:r>
                      <a:r>
                        <a:rPr lang="en-US" sz="1400" baseline="0" dirty="0" err="1" smtClean="0"/>
                        <a:t>од</a:t>
                      </a:r>
                      <a:r>
                        <a:rPr lang="en-US" sz="1400" baseline="0" dirty="0" smtClean="0"/>
                        <a:t> </a:t>
                      </a:r>
                      <a:r>
                        <a:rPr lang="en-US" sz="1400" baseline="0" dirty="0" err="1" smtClean="0"/>
                        <a:t>стране</a:t>
                      </a:r>
                      <a:r>
                        <a:rPr lang="en-US" sz="1400" baseline="0" dirty="0" smtClean="0"/>
                        <a:t> </a:t>
                      </a:r>
                      <a:r>
                        <a:rPr lang="en-US" sz="1400" baseline="0" dirty="0" err="1" smtClean="0"/>
                        <a:t>искусног</a:t>
                      </a:r>
                      <a:r>
                        <a:rPr lang="en-US" sz="1400" baseline="0" dirty="0" smtClean="0"/>
                        <a:t> </a:t>
                      </a:r>
                      <a:r>
                        <a:rPr lang="en-US" sz="1400" baseline="0" dirty="0" err="1" smtClean="0"/>
                        <a:t>тима</a:t>
                      </a:r>
                      <a:r>
                        <a:rPr lang="en-US" sz="1400" baseline="0" dirty="0" smtClean="0"/>
                        <a:t> у </a:t>
                      </a:r>
                      <a:r>
                        <a:rPr lang="en-US" sz="1400" baseline="0" dirty="0" err="1" smtClean="0"/>
                        <a:t>оквиру</a:t>
                      </a:r>
                      <a:r>
                        <a:rPr lang="en-US" sz="1400" baseline="0" dirty="0" smtClean="0"/>
                        <a:t> 12 </a:t>
                      </a:r>
                      <a:r>
                        <a:rPr lang="en-US" sz="1400" baseline="0" dirty="0" err="1" smtClean="0"/>
                        <a:t>минута</a:t>
                      </a:r>
                      <a:r>
                        <a:rPr lang="en-US" sz="1400" baseline="0" dirty="0" smtClean="0"/>
                        <a:t> </a:t>
                      </a:r>
                      <a:r>
                        <a:rPr lang="en-US" sz="1400" baseline="0" dirty="0" err="1" smtClean="0"/>
                        <a:t>од</a:t>
                      </a:r>
                      <a:r>
                        <a:rPr lang="en-US" sz="1400" baseline="0" dirty="0" smtClean="0"/>
                        <a:t> </a:t>
                      </a:r>
                      <a:r>
                        <a:rPr lang="en-US" sz="1400" baseline="0" dirty="0" err="1" smtClean="0"/>
                        <a:t>првог</a:t>
                      </a:r>
                      <a:r>
                        <a:rPr lang="en-US" sz="1400" baseline="0" dirty="0" smtClean="0"/>
                        <a:t> </a:t>
                      </a:r>
                      <a:r>
                        <a:rPr lang="en-US" sz="1400" baseline="0" dirty="0" err="1" smtClean="0"/>
                        <a:t>медицинског</a:t>
                      </a:r>
                      <a:r>
                        <a:rPr lang="en-US" sz="1400" baseline="0" dirty="0" smtClean="0"/>
                        <a:t> </a:t>
                      </a:r>
                      <a:r>
                        <a:rPr lang="en-US" sz="1400" baseline="0" dirty="0" err="1" smtClean="0"/>
                        <a:t>контакта</a:t>
                      </a:r>
                      <a:endParaRPr lang="en-US" sz="1400" dirty="0" smtClean="0"/>
                    </a:p>
                  </a:txBody>
                  <a:tcPr marL="91441" marR="91441" marT="45710" marB="4571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А</a:t>
                      </a:r>
                      <a:endParaRPr lang="en-GB" sz="1400" b="1" dirty="0">
                        <a:solidFill>
                          <a:schemeClr val="bg1"/>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69102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Код</a:t>
                      </a:r>
                      <a:r>
                        <a:rPr lang="en-US" sz="1400" dirty="0" smtClean="0"/>
                        <a:t> </a:t>
                      </a:r>
                      <a:r>
                        <a:rPr lang="en-US" sz="1400" dirty="0" err="1" smtClean="0"/>
                        <a:t>болесника</a:t>
                      </a:r>
                      <a:r>
                        <a:rPr lang="en-US" sz="1400" dirty="0" smtClean="0"/>
                        <a:t> </a:t>
                      </a:r>
                      <a:r>
                        <a:rPr lang="en-US" sz="1400" dirty="0" err="1" smtClean="0"/>
                        <a:t>са</a:t>
                      </a:r>
                      <a:r>
                        <a:rPr lang="en-US" sz="1400" dirty="0" smtClean="0"/>
                        <a:t> </a:t>
                      </a:r>
                      <a:r>
                        <a:rPr lang="en-US" sz="1400" dirty="0" err="1" smtClean="0"/>
                        <a:t>великим</a:t>
                      </a:r>
                      <a:r>
                        <a:rPr lang="en-US" sz="1400" dirty="0" smtClean="0"/>
                        <a:t> </a:t>
                      </a:r>
                      <a:r>
                        <a:rPr lang="en-US" sz="1400" dirty="0" err="1" smtClean="0"/>
                        <a:t>инфарктом</a:t>
                      </a:r>
                      <a:r>
                        <a:rPr lang="en-US" sz="1400" baseline="0" dirty="0" smtClean="0"/>
                        <a:t> </a:t>
                      </a:r>
                      <a:r>
                        <a:rPr lang="en-US" sz="1400" baseline="0" dirty="0" err="1" smtClean="0"/>
                        <a:t>и</a:t>
                      </a:r>
                      <a:r>
                        <a:rPr lang="en-US" sz="1400" baseline="0" dirty="0" smtClean="0"/>
                        <a:t> </a:t>
                      </a:r>
                      <a:r>
                        <a:rPr lang="en-US" sz="1400" baseline="0" dirty="0" err="1" smtClean="0"/>
                        <a:t>малим</a:t>
                      </a:r>
                      <a:r>
                        <a:rPr lang="en-US" sz="1400" baseline="0" dirty="0" smtClean="0"/>
                        <a:t> </a:t>
                      </a:r>
                      <a:r>
                        <a:rPr lang="en-US" sz="1400" baseline="0" dirty="0" err="1" smtClean="0"/>
                        <a:t>ризиком</a:t>
                      </a:r>
                      <a:r>
                        <a:rPr lang="en-US" sz="1400" baseline="0" dirty="0" smtClean="0"/>
                        <a:t> </a:t>
                      </a:r>
                      <a:r>
                        <a:rPr lang="en-US" sz="1400" baseline="0" dirty="0" err="1" smtClean="0"/>
                        <a:t>од</a:t>
                      </a:r>
                      <a:r>
                        <a:rPr lang="en-US" sz="1400" baseline="0" dirty="0" smtClean="0"/>
                        <a:t> </a:t>
                      </a:r>
                      <a:r>
                        <a:rPr lang="en-US" sz="1400" baseline="0" dirty="0" err="1" smtClean="0"/>
                        <a:t>крварења</a:t>
                      </a:r>
                      <a:r>
                        <a:rPr lang="en-US" sz="1400" baseline="0" dirty="0" smtClean="0"/>
                        <a:t>, </a:t>
                      </a:r>
                      <a:r>
                        <a:rPr lang="en-US" sz="1400" baseline="0" dirty="0" err="1" smtClean="0"/>
                        <a:t>а</a:t>
                      </a:r>
                      <a:r>
                        <a:rPr lang="en-US" sz="1400" baseline="0" dirty="0" smtClean="0"/>
                        <a:t> </a:t>
                      </a:r>
                      <a:r>
                        <a:rPr lang="en-US" sz="1400" baseline="0" dirty="0" err="1" smtClean="0"/>
                        <a:t>који</a:t>
                      </a:r>
                      <a:r>
                        <a:rPr lang="en-US" sz="1400" baseline="0" dirty="0" smtClean="0"/>
                        <a:t> </a:t>
                      </a:r>
                      <a:r>
                        <a:rPr lang="en-US" sz="1400" baseline="0" dirty="0" err="1" smtClean="0"/>
                        <a:t>су</a:t>
                      </a:r>
                      <a:r>
                        <a:rPr lang="en-US" sz="1400" baseline="0" dirty="0" smtClean="0"/>
                        <a:t> </a:t>
                      </a:r>
                      <a:r>
                        <a:rPr lang="en-US" sz="1400" baseline="0" dirty="0" err="1" smtClean="0"/>
                        <a:t>се</a:t>
                      </a:r>
                      <a:r>
                        <a:rPr lang="en-US" sz="1400" baseline="0" dirty="0" smtClean="0"/>
                        <a:t> </a:t>
                      </a:r>
                      <a:r>
                        <a:rPr lang="en-US" sz="1400" baseline="0" dirty="0" err="1" smtClean="0"/>
                        <a:t>јавили</a:t>
                      </a:r>
                      <a:r>
                        <a:rPr lang="en-US" sz="1400" baseline="0" dirty="0" smtClean="0"/>
                        <a:t> </a:t>
                      </a:r>
                      <a:r>
                        <a:rPr lang="en-US" sz="1400" baseline="0" dirty="0" err="1" smtClean="0"/>
                        <a:t>рано</a:t>
                      </a:r>
                      <a:r>
                        <a:rPr lang="en-US" sz="1400" baseline="0" dirty="0" smtClean="0"/>
                        <a:t> (</a:t>
                      </a:r>
                      <a:r>
                        <a:rPr lang="en-US" sz="1400" baseline="0" dirty="0" err="1" smtClean="0"/>
                        <a:t>унутар</a:t>
                      </a:r>
                      <a:r>
                        <a:rPr lang="en-US" sz="1400" baseline="0" dirty="0" smtClean="0"/>
                        <a:t> 2 </a:t>
                      </a:r>
                      <a:r>
                        <a:rPr lang="en-US" sz="1400" baseline="0" dirty="0" err="1" smtClean="0"/>
                        <a:t>сата</a:t>
                      </a:r>
                      <a:r>
                        <a:rPr lang="en-US" sz="1400" baseline="0" dirty="0" smtClean="0"/>
                        <a:t> </a:t>
                      </a:r>
                      <a:r>
                        <a:rPr lang="en-US" sz="1400" baseline="0" dirty="0" err="1" smtClean="0"/>
                        <a:t>од</a:t>
                      </a:r>
                      <a:r>
                        <a:rPr lang="en-US" sz="1400" baseline="0" dirty="0" smtClean="0"/>
                        <a:t> </a:t>
                      </a:r>
                      <a:r>
                        <a:rPr lang="en-US" sz="1400" baseline="0" dirty="0" err="1" smtClean="0"/>
                        <a:t>почетка</a:t>
                      </a:r>
                      <a:r>
                        <a:rPr lang="en-US" sz="1400" baseline="0" dirty="0" smtClean="0"/>
                        <a:t> </a:t>
                      </a:r>
                      <a:r>
                        <a:rPr lang="en-US" sz="1400" baseline="0" dirty="0" err="1" smtClean="0"/>
                        <a:t>симптома</a:t>
                      </a:r>
                      <a:r>
                        <a:rPr lang="en-US" sz="1400" baseline="0" dirty="0" smtClean="0"/>
                        <a:t>), </a:t>
                      </a:r>
                      <a:r>
                        <a:rPr lang="en-US" sz="1400" baseline="0" dirty="0" err="1" smtClean="0"/>
                        <a:t>треба</a:t>
                      </a:r>
                      <a:r>
                        <a:rPr lang="en-US" sz="1400" baseline="0" dirty="0" smtClean="0"/>
                        <a:t> </a:t>
                      </a:r>
                      <a:r>
                        <a:rPr lang="en-US" sz="1400" baseline="0" dirty="0" err="1" smtClean="0"/>
                        <a:t>размотрити</a:t>
                      </a:r>
                      <a:r>
                        <a:rPr lang="en-US" sz="1400" baseline="0" dirty="0" smtClean="0"/>
                        <a:t> </a:t>
                      </a:r>
                      <a:r>
                        <a:rPr lang="en-US" sz="1400" baseline="0" dirty="0" err="1" smtClean="0"/>
                        <a:t>примену</a:t>
                      </a:r>
                      <a:r>
                        <a:rPr lang="en-US" sz="1400" baseline="0" dirty="0" smtClean="0"/>
                        <a:t> </a:t>
                      </a:r>
                      <a:r>
                        <a:rPr lang="en-US" sz="1400" baseline="0" dirty="0" err="1" smtClean="0"/>
                        <a:t>фибринолизе</a:t>
                      </a:r>
                      <a:r>
                        <a:rPr lang="en-US" sz="1400" baseline="0" dirty="0" smtClean="0"/>
                        <a:t>, </a:t>
                      </a:r>
                      <a:r>
                        <a:rPr lang="en-US" sz="1400" baseline="0" dirty="0" err="1" smtClean="0"/>
                        <a:t>уколико</a:t>
                      </a:r>
                      <a:r>
                        <a:rPr lang="en-US" sz="1400" baseline="0" dirty="0" smtClean="0"/>
                        <a:t> </a:t>
                      </a:r>
                      <a:r>
                        <a:rPr lang="en-US" sz="1400" baseline="0" dirty="0" err="1" smtClean="0"/>
                        <a:t>је</a:t>
                      </a:r>
                      <a:r>
                        <a:rPr lang="en-US" sz="1400" baseline="0" dirty="0" smtClean="0"/>
                        <a:t> </a:t>
                      </a:r>
                      <a:r>
                        <a:rPr lang="en-US" sz="1400" baseline="0" dirty="0" err="1" smtClean="0"/>
                        <a:t>време</a:t>
                      </a:r>
                      <a:r>
                        <a:rPr lang="en-US" sz="1400" baseline="0" dirty="0" smtClean="0"/>
                        <a:t> </a:t>
                      </a:r>
                      <a:r>
                        <a:rPr lang="en-US" sz="1400" baseline="0" dirty="0" err="1" smtClean="0"/>
                        <a:t>од</a:t>
                      </a:r>
                      <a:r>
                        <a:rPr lang="en-US" sz="1400" baseline="0" dirty="0" smtClean="0"/>
                        <a:t> </a:t>
                      </a:r>
                      <a:r>
                        <a:rPr lang="en-US" sz="1400" baseline="0" dirty="0" err="1" smtClean="0"/>
                        <a:t>првог</a:t>
                      </a:r>
                      <a:r>
                        <a:rPr lang="en-US" sz="1400" baseline="0" dirty="0" smtClean="0"/>
                        <a:t> </a:t>
                      </a:r>
                      <a:r>
                        <a:rPr lang="en-US" sz="1400" baseline="0" dirty="0" err="1" smtClean="0"/>
                        <a:t>медицинског</a:t>
                      </a:r>
                      <a:r>
                        <a:rPr lang="en-US" sz="1400" baseline="0" dirty="0" smtClean="0"/>
                        <a:t> </a:t>
                      </a:r>
                      <a:r>
                        <a:rPr lang="en-US" sz="1400" baseline="0" dirty="0" err="1" smtClean="0"/>
                        <a:t>контакта</a:t>
                      </a:r>
                      <a:r>
                        <a:rPr lang="en-US" sz="1400" baseline="0" dirty="0" smtClean="0"/>
                        <a:t> </a:t>
                      </a:r>
                      <a:r>
                        <a:rPr lang="en-US" sz="1400" baseline="0" dirty="0" err="1" smtClean="0"/>
                        <a:t>до</a:t>
                      </a:r>
                      <a:r>
                        <a:rPr lang="en-US" sz="1400" baseline="0" dirty="0" smtClean="0"/>
                        <a:t> </a:t>
                      </a:r>
                      <a:r>
                        <a:rPr lang="en-US" sz="1400" baseline="0" dirty="0" err="1" smtClean="0"/>
                        <a:t>инфлације</a:t>
                      </a:r>
                      <a:r>
                        <a:rPr lang="en-US" sz="1400" baseline="0" dirty="0" smtClean="0"/>
                        <a:t> </a:t>
                      </a:r>
                      <a:r>
                        <a:rPr lang="en-US" sz="1400" baseline="0" dirty="0" err="1" smtClean="0"/>
                        <a:t>балома</a:t>
                      </a:r>
                      <a:r>
                        <a:rPr lang="en-US" sz="1400" baseline="0" dirty="0" smtClean="0"/>
                        <a:t> </a:t>
                      </a:r>
                      <a:r>
                        <a:rPr lang="en-US" sz="1400" baseline="0" dirty="0" err="1" smtClean="0"/>
                        <a:t>дуже</a:t>
                      </a:r>
                      <a:r>
                        <a:rPr lang="en-US" sz="1400" baseline="0" dirty="0" smtClean="0"/>
                        <a:t> </a:t>
                      </a:r>
                      <a:r>
                        <a:rPr lang="en-US" sz="1400" baseline="0" dirty="0" err="1" smtClean="0"/>
                        <a:t>од</a:t>
                      </a:r>
                      <a:r>
                        <a:rPr lang="en-US" sz="1400" baseline="0" dirty="0" smtClean="0"/>
                        <a:t> 90 </a:t>
                      </a:r>
                      <a:r>
                        <a:rPr lang="en-US" sz="1400" baseline="0" dirty="0" err="1" smtClean="0"/>
                        <a:t>минута</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r>
                        <a:rPr lang="hr-HR" sz="1400" b="1" dirty="0" err="1" smtClean="0">
                          <a:latin typeface="Myriad Pro" panose="020B0503030403020204" pitchFamily="34" charset="0"/>
                        </a:rPr>
                        <a:t>Ia</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B</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864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Уколико</a:t>
                      </a:r>
                      <a:r>
                        <a:rPr lang="en-US" sz="1400" dirty="0" smtClean="0"/>
                        <a:t> </a:t>
                      </a:r>
                      <a:r>
                        <a:rPr lang="en-US" sz="1400" dirty="0" err="1" smtClean="0"/>
                        <a:t>је</a:t>
                      </a:r>
                      <a:r>
                        <a:rPr lang="en-US" sz="1400" dirty="0" smtClean="0"/>
                        <a:t> </a:t>
                      </a:r>
                      <a:r>
                        <a:rPr lang="en-US" sz="1400" dirty="0" err="1" smtClean="0"/>
                        <a:t>могуће</a:t>
                      </a:r>
                      <a:r>
                        <a:rPr lang="en-US" sz="1400" dirty="0" smtClean="0"/>
                        <a:t>, </a:t>
                      </a:r>
                      <a:r>
                        <a:rPr lang="en-US" sz="1400" dirty="0" err="1" smtClean="0"/>
                        <a:t>започети</a:t>
                      </a:r>
                      <a:r>
                        <a:rPr lang="en-US" sz="1400" dirty="0" smtClean="0"/>
                        <a:t> </a:t>
                      </a:r>
                      <a:r>
                        <a:rPr lang="en-US" sz="1400" dirty="0" err="1" smtClean="0"/>
                        <a:t>фибринолизу</a:t>
                      </a:r>
                      <a:r>
                        <a:rPr lang="en-US" sz="1400" dirty="0" smtClean="0"/>
                        <a:t> </a:t>
                      </a:r>
                      <a:r>
                        <a:rPr lang="en-US" sz="1400" dirty="0" err="1" smtClean="0"/>
                        <a:t>прехоспитално</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r>
                        <a:rPr lang="hr-HR" sz="1400" b="1" dirty="0" err="1" smtClean="0">
                          <a:latin typeface="Myriad Pro" panose="020B0503030403020204" pitchFamily="34" charset="0"/>
                        </a:rPr>
                        <a:t>Ia</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Аспирин</a:t>
                      </a:r>
                      <a:r>
                        <a:rPr lang="en-US" sz="1400" dirty="0" smtClean="0"/>
                        <a:t> </a:t>
                      </a:r>
                      <a:r>
                        <a:rPr lang="en-US" sz="1400" dirty="0" err="1" smtClean="0"/>
                        <a:t>се</a:t>
                      </a:r>
                      <a:r>
                        <a:rPr lang="en-US" sz="1400" dirty="0" smtClean="0"/>
                        <a:t> </a:t>
                      </a:r>
                      <a:r>
                        <a:rPr lang="en-US" sz="1400" dirty="0" err="1" smtClean="0"/>
                        <a:t>може</a:t>
                      </a:r>
                      <a:r>
                        <a:rPr lang="en-US" sz="1400" baseline="0" dirty="0" smtClean="0"/>
                        <a:t> </a:t>
                      </a:r>
                      <a:r>
                        <a:rPr lang="en-US" sz="1400" baseline="0" dirty="0" err="1" smtClean="0"/>
                        <a:t>давати</a:t>
                      </a:r>
                      <a:r>
                        <a:rPr lang="en-US" sz="1400" baseline="0" dirty="0" smtClean="0"/>
                        <a:t> </a:t>
                      </a:r>
                      <a:r>
                        <a:rPr lang="en-US" sz="1400" baseline="0" dirty="0" err="1" smtClean="0"/>
                        <a:t>орално</a:t>
                      </a:r>
                      <a:r>
                        <a:rPr lang="en-US" sz="1400" baseline="0" dirty="0" smtClean="0"/>
                        <a:t> </a:t>
                      </a:r>
                      <a:r>
                        <a:rPr lang="en-US" sz="1400" baseline="0" dirty="0" err="1" smtClean="0"/>
                        <a:t>или</a:t>
                      </a:r>
                      <a:r>
                        <a:rPr lang="en-US" sz="1400" baseline="0" dirty="0" smtClean="0"/>
                        <a:t> </a:t>
                      </a:r>
                      <a:r>
                        <a:rPr lang="en-US" sz="1400" baseline="0" dirty="0" err="1" smtClean="0"/>
                        <a:t>интравенски</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B</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Препоручује</a:t>
                      </a:r>
                      <a:r>
                        <a:rPr lang="en-US" sz="1400" baseline="0" dirty="0" smtClean="0"/>
                        <a:t> </a:t>
                      </a:r>
                      <a:r>
                        <a:rPr lang="en-US" sz="1400" baseline="0" dirty="0" err="1" smtClean="0"/>
                        <a:t>се</a:t>
                      </a:r>
                      <a:r>
                        <a:rPr lang="en-US" sz="1400" baseline="0" dirty="0" smtClean="0"/>
                        <a:t> </a:t>
                      </a:r>
                      <a:r>
                        <a:rPr lang="en-US" sz="1400" baseline="0" dirty="0" err="1" smtClean="0"/>
                        <a:t>примена</a:t>
                      </a:r>
                      <a:r>
                        <a:rPr lang="en-US" sz="1400" baseline="0" dirty="0" smtClean="0"/>
                        <a:t> </a:t>
                      </a:r>
                      <a:r>
                        <a:rPr lang="en-US" sz="1400" baseline="0" dirty="0" err="1" smtClean="0"/>
                        <a:t>фибрин</a:t>
                      </a:r>
                      <a:r>
                        <a:rPr lang="en-US" sz="1400" baseline="0" dirty="0" smtClean="0"/>
                        <a:t> </a:t>
                      </a:r>
                      <a:r>
                        <a:rPr lang="en-US" sz="1400" baseline="0" dirty="0" err="1" smtClean="0"/>
                        <a:t>специфичног</a:t>
                      </a:r>
                      <a:r>
                        <a:rPr lang="en-US" sz="1400" baseline="0" dirty="0" smtClean="0"/>
                        <a:t> </a:t>
                      </a:r>
                      <a:r>
                        <a:rPr lang="en-US" sz="1400" baseline="0" dirty="0" err="1" smtClean="0"/>
                        <a:t>препарата</a:t>
                      </a:r>
                      <a:r>
                        <a:rPr lang="en-US" sz="1400" baseline="0" dirty="0" smtClean="0"/>
                        <a:t> (</a:t>
                      </a:r>
                      <a:r>
                        <a:rPr lang="en-US" sz="1400" baseline="0" dirty="0" err="1" smtClean="0"/>
                        <a:t>тенектеплаза</a:t>
                      </a:r>
                      <a:r>
                        <a:rPr lang="en-US" sz="1400" baseline="0" dirty="0" smtClean="0"/>
                        <a:t>, </a:t>
                      </a:r>
                      <a:r>
                        <a:rPr lang="en-US" sz="1400" baseline="0" dirty="0" err="1" smtClean="0"/>
                        <a:t>аплтеплаза</a:t>
                      </a:r>
                      <a:r>
                        <a:rPr lang="en-US" sz="1400" baseline="0" dirty="0" smtClean="0"/>
                        <a:t>, </a:t>
                      </a:r>
                      <a:r>
                        <a:rPr lang="en-US" sz="1400" baseline="0" dirty="0" err="1" smtClean="0"/>
                        <a:t>ретеплаза</a:t>
                      </a:r>
                      <a:r>
                        <a:rPr lang="en-US" sz="1400" baseline="0" dirty="0" smtClean="0"/>
                        <a:t>) </a:t>
                      </a:r>
                      <a:r>
                        <a:rPr lang="en-US" sz="1400" baseline="0" dirty="0" err="1" smtClean="0"/>
                        <a:t>у</a:t>
                      </a:r>
                      <a:r>
                        <a:rPr lang="en-US" sz="1400" baseline="0" dirty="0" smtClean="0"/>
                        <a:t> </a:t>
                      </a:r>
                      <a:r>
                        <a:rPr lang="en-US" sz="1400" baseline="0" dirty="0" err="1" smtClean="0"/>
                        <a:t>односу</a:t>
                      </a:r>
                      <a:r>
                        <a:rPr lang="en-US" sz="1400" baseline="0" dirty="0" smtClean="0"/>
                        <a:t> </a:t>
                      </a:r>
                      <a:r>
                        <a:rPr lang="en-US" sz="1400" baseline="0" dirty="0" err="1" smtClean="0"/>
                        <a:t>на</a:t>
                      </a:r>
                      <a:r>
                        <a:rPr lang="en-US" sz="1400" baseline="0" dirty="0" smtClean="0"/>
                        <a:t> </a:t>
                      </a:r>
                      <a:r>
                        <a:rPr lang="en-US" sz="1400" baseline="0" dirty="0" err="1" smtClean="0"/>
                        <a:t>фибрин</a:t>
                      </a:r>
                      <a:r>
                        <a:rPr lang="en-US" sz="1400" baseline="0" dirty="0" smtClean="0"/>
                        <a:t> </a:t>
                      </a:r>
                      <a:r>
                        <a:rPr lang="en-US" sz="1400" baseline="0" dirty="0" err="1" smtClean="0"/>
                        <a:t>неспецифичне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latin typeface="Myriad Pro" panose="020B0503030403020204" pitchFamily="34" charset="0"/>
                        </a:rPr>
                        <a:t>I</a:t>
                      </a: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smtClean="0">
                          <a:solidFill>
                            <a:schemeClr val="bg1"/>
                          </a:solidFill>
                          <a:latin typeface="Myriad Pro" panose="020B0503030403020204" pitchFamily="34" charset="0"/>
                        </a:rPr>
                        <a:t>B</a:t>
                      </a: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Индиковано</a:t>
                      </a:r>
                      <a:r>
                        <a:rPr lang="en-US" sz="1400" dirty="0" smtClean="0"/>
                        <a:t> </a:t>
                      </a:r>
                      <a:r>
                        <a:rPr lang="en-US" sz="1400" dirty="0" err="1" smtClean="0"/>
                        <a:t>је</a:t>
                      </a:r>
                      <a:r>
                        <a:rPr lang="en-US" sz="1400" dirty="0" smtClean="0"/>
                        <a:t> </a:t>
                      </a:r>
                      <a:r>
                        <a:rPr lang="en-US" sz="1400" dirty="0" err="1" smtClean="0"/>
                        <a:t>дати</a:t>
                      </a:r>
                      <a:r>
                        <a:rPr lang="en-US" sz="1400" dirty="0" smtClean="0"/>
                        <a:t> </a:t>
                      </a:r>
                      <a:r>
                        <a:rPr lang="en-US" sz="1400" dirty="0" err="1" smtClean="0"/>
                        <a:t>клопидогрел</a:t>
                      </a:r>
                      <a:r>
                        <a:rPr lang="en-US" sz="1400" baseline="0" dirty="0" smtClean="0"/>
                        <a:t> </a:t>
                      </a:r>
                      <a:r>
                        <a:rPr lang="en-US" sz="1400" baseline="0" dirty="0" err="1" smtClean="0"/>
                        <a:t>уз</a:t>
                      </a:r>
                      <a:r>
                        <a:rPr lang="en-US" sz="1400" baseline="0" dirty="0" smtClean="0"/>
                        <a:t> </a:t>
                      </a:r>
                      <a:r>
                        <a:rPr lang="en-US" sz="1400" baseline="0" dirty="0" err="1" smtClean="0"/>
                        <a:t>аспирин</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02060"/>
                    </a:solid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le 1"/>
          <p:cNvSpPr>
            <a:spLocks noGrp="1"/>
          </p:cNvSpPr>
          <p:nvPr>
            <p:ph type="title"/>
          </p:nvPr>
        </p:nvSpPr>
        <p:spPr>
          <a:xfrm>
            <a:off x="498475" y="260350"/>
            <a:ext cx="8426450" cy="1325563"/>
          </a:xfrm>
        </p:spPr>
        <p:txBody>
          <a:bodyPr/>
          <a:lstStyle/>
          <a:p>
            <a:pPr algn="ctr"/>
            <a:r>
              <a:rPr lang="en-US" smtClean="0"/>
              <a:t>Дозе фибринолитичких препарата</a:t>
            </a:r>
          </a:p>
        </p:txBody>
      </p:sp>
      <p:graphicFrame>
        <p:nvGraphicFramePr>
          <p:cNvPr id="4" name="Table 3"/>
          <p:cNvGraphicFramePr>
            <a:graphicFrameLocks noGrp="1"/>
          </p:cNvGraphicFramePr>
          <p:nvPr/>
        </p:nvGraphicFramePr>
        <p:xfrm>
          <a:off x="498475" y="1558925"/>
          <a:ext cx="8331200" cy="4846220"/>
        </p:xfrm>
        <a:graphic>
          <a:graphicData uri="http://schemas.openxmlformats.org/drawingml/2006/table">
            <a:tbl>
              <a:tblPr/>
              <a:tblGrid>
                <a:gridCol w="1673225"/>
                <a:gridCol w="4267200"/>
                <a:gridCol w="2390775"/>
              </a:tblGrid>
              <a:tr h="319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r-Latn-CS" sz="1800" b="0" i="0" u="none" strike="noStrike" cap="none" normalizeH="0" baseline="0" smtClean="0">
                        <a:ln>
                          <a:noFill/>
                        </a:ln>
                        <a:solidFill>
                          <a:schemeClr val="tx1"/>
                        </a:solidFill>
                        <a:effectLst/>
                        <a:latin typeface="Calibri" pitchFamily="34" charset="0"/>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Иницијално лечење</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Посебне контраиндикације</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r>
              <a:tr h="50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Стрептокиназа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1.5 милиона јединица за 30-60 минута интравенски</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Претходна стрептокиназа или анистреплаза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Алтеплаза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15 мг интравенски болус</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0.75мг/кг за 30 минута (до 50мг), онда 0.5мг/кг за 60 минута (до 35мг)</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r-Latn-CS" sz="18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Ретеплаза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10 јединица + 10 јединица интравенски болус дати у размаку од 30 минута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r-Latn-CS" sz="18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Тенектеплаза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Један интравенски болус</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30мг уколико је ТТ мања од 60кг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35мг уколико је ТТ од 60 до 70кг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40мг уколико је ТТ од 70 до 80кг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45мг уколико је ТТ од 80 до 90кг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50мг уколико је ТТ преко 90кг</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sr-Latn-CS" sz="18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a:xfrm>
            <a:off x="498475" y="260350"/>
            <a:ext cx="8426450" cy="1325563"/>
          </a:xfrm>
        </p:spPr>
        <p:txBody>
          <a:bodyPr/>
          <a:lstStyle/>
          <a:p>
            <a:pPr algn="ctr"/>
            <a:r>
              <a:rPr lang="en-US" smtClean="0"/>
              <a:t>Дозе антитромбоцитне терапије уз фибринолитичку терапију</a:t>
            </a:r>
          </a:p>
        </p:txBody>
      </p:sp>
      <p:graphicFrame>
        <p:nvGraphicFramePr>
          <p:cNvPr id="4" name="Table 3"/>
          <p:cNvGraphicFramePr>
            <a:graphicFrameLocks noGrp="1"/>
          </p:cNvGraphicFramePr>
          <p:nvPr/>
        </p:nvGraphicFramePr>
        <p:xfrm>
          <a:off x="498475" y="2473325"/>
          <a:ext cx="8331200" cy="2109432"/>
        </p:xfrm>
        <a:graphic>
          <a:graphicData uri="http://schemas.openxmlformats.org/drawingml/2006/table">
            <a:tbl>
              <a:tblPr/>
              <a:tblGrid>
                <a:gridCol w="1673225"/>
                <a:gridCol w="6657975"/>
              </a:tblGrid>
              <a:tr h="31908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Дозе антитромбоцитне котерапије уз фибринолитичку терапију</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hMerge="1">
                  <a:txBody>
                    <a:bodyPr/>
                    <a:lstStyle/>
                    <a:p>
                      <a:endParaRPr lang="sr-Cyrl-BA"/>
                    </a:p>
                  </a:txBody>
                  <a:tcPr/>
                </a:tc>
              </a:tr>
              <a:tr h="50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Аспирин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Почетна доза 150-500мг орално или интравенски 150мг уколико орално давање није могуће</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Клопидогрел</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75мг орално дневно</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Без реперфузионе терапије</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hMerge="1">
                  <a:txBody>
                    <a:bodyPr/>
                    <a:lstStyle/>
                    <a:p>
                      <a:endParaRPr lang="sr-Cyrl-BA"/>
                    </a:p>
                  </a:txBody>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Аспирин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Почетна доза 150-500мг орално</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Клопидогрел</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75мг орално дневно</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1"/>
          <p:cNvSpPr>
            <a:spLocks noGrp="1"/>
          </p:cNvSpPr>
          <p:nvPr>
            <p:ph type="title"/>
          </p:nvPr>
        </p:nvSpPr>
        <p:spPr>
          <a:xfrm>
            <a:off x="628650" y="260350"/>
            <a:ext cx="7886700" cy="1325563"/>
          </a:xfrm>
        </p:spPr>
        <p:txBody>
          <a:bodyPr/>
          <a:lstStyle/>
          <a:p>
            <a:pPr algn="ctr"/>
            <a:r>
              <a:rPr lang="en-US" smtClean="0"/>
              <a:t>Aнтитромбинска котерапија уз фибринолизу</a:t>
            </a:r>
          </a:p>
        </p:txBody>
      </p:sp>
      <p:graphicFrame>
        <p:nvGraphicFramePr>
          <p:cNvPr id="5" name="Table 4"/>
          <p:cNvGraphicFramePr>
            <a:graphicFrameLocks noGrp="1"/>
          </p:cNvGraphicFramePr>
          <p:nvPr/>
        </p:nvGraphicFramePr>
        <p:xfrm>
          <a:off x="508485" y="1457870"/>
          <a:ext cx="8359291" cy="4419055"/>
        </p:xfrm>
        <a:graphic>
          <a:graphicData uri="http://schemas.openxmlformats.org/drawingml/2006/table">
            <a:tbl>
              <a:tblPr firstRow="1" bandRow="1">
                <a:solidFill>
                  <a:schemeClr val="accent6"/>
                </a:solidFill>
              </a:tblPr>
              <a:tblGrid>
                <a:gridCol w="6802732"/>
                <a:gridCol w="807104"/>
                <a:gridCol w="749455"/>
              </a:tblGrid>
              <a:tr h="742485">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sr-Latn-CS" sz="1800" dirty="0" smtClean="0">
                          <a:solidFill>
                            <a:srgbClr val="FFFFFF"/>
                          </a:solidFill>
                          <a:latin typeface="Myriad Pro" panose="020B0503030403020204" pitchFamily="34" charset="0"/>
                        </a:rPr>
                        <a:t> </a:t>
                      </a:r>
                      <a:r>
                        <a:rPr lang="sr-Latn-CS" sz="1800" dirty="0" err="1" smtClean="0">
                          <a:solidFill>
                            <a:srgbClr val="FFFFFF"/>
                          </a:solidFill>
                          <a:latin typeface="Myriad Pro" panose="020B0503030403020204" pitchFamily="34" charset="0"/>
                        </a:rPr>
                        <a:t>Препоруке</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Класа</a:t>
                      </a:r>
                      <a:endParaRPr lang="en-GB" sz="1800" dirty="0">
                        <a:solidFill>
                          <a:srgbClr val="FFFFFF"/>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Ниво</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r>
              <a:tr h="691026">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Антикоагуланси</a:t>
                      </a:r>
                      <a:r>
                        <a:rPr lang="en-US" sz="1400" dirty="0" smtClean="0"/>
                        <a:t> </a:t>
                      </a:r>
                      <a:r>
                        <a:rPr lang="en-US" sz="1400" dirty="0" err="1" smtClean="0"/>
                        <a:t>се</a:t>
                      </a:r>
                      <a:r>
                        <a:rPr lang="en-US" sz="1400" dirty="0" smtClean="0"/>
                        <a:t> </a:t>
                      </a:r>
                      <a:r>
                        <a:rPr lang="en-US" sz="1400" dirty="0" err="1" smtClean="0"/>
                        <a:t>препоручују</a:t>
                      </a:r>
                      <a:r>
                        <a:rPr lang="en-US" sz="1400" dirty="0" smtClean="0"/>
                        <a:t> </a:t>
                      </a:r>
                      <a:r>
                        <a:rPr lang="en-US" sz="1400" dirty="0" err="1" smtClean="0"/>
                        <a:t>код</a:t>
                      </a:r>
                      <a:r>
                        <a:rPr lang="en-US" sz="1400" baseline="0" dirty="0" smtClean="0"/>
                        <a:t> </a:t>
                      </a:r>
                      <a:r>
                        <a:rPr lang="en-US" sz="1400" baseline="0" dirty="0" err="1" smtClean="0"/>
                        <a:t>болесника</a:t>
                      </a:r>
                      <a:r>
                        <a:rPr lang="en-US" sz="1400" baseline="0" dirty="0" smtClean="0"/>
                        <a:t> </a:t>
                      </a:r>
                      <a:r>
                        <a:rPr lang="en-US" sz="1400" baseline="0" dirty="0" err="1" smtClean="0"/>
                        <a:t>са</a:t>
                      </a:r>
                      <a:r>
                        <a:rPr lang="en-US" sz="1400" baseline="0" dirty="0" smtClean="0"/>
                        <a:t> </a:t>
                      </a:r>
                      <a:r>
                        <a:rPr lang="sr-Cyrl-RS" sz="1400" baseline="0" dirty="0" smtClean="0"/>
                        <a:t>СТЕМИ</a:t>
                      </a:r>
                      <a:r>
                        <a:rPr lang="en-US" sz="1400" baseline="0" dirty="0" err="1" smtClean="0"/>
                        <a:t>јем</a:t>
                      </a:r>
                      <a:r>
                        <a:rPr lang="en-US" sz="1400" baseline="0" dirty="0" smtClean="0"/>
                        <a:t> </a:t>
                      </a:r>
                      <a:r>
                        <a:rPr lang="en-US" sz="1400" baseline="0" dirty="0" err="1" smtClean="0"/>
                        <a:t>који</a:t>
                      </a:r>
                      <a:r>
                        <a:rPr lang="en-US" sz="1400" baseline="0" dirty="0" smtClean="0"/>
                        <a:t> </a:t>
                      </a:r>
                      <a:r>
                        <a:rPr lang="en-US" sz="1400" baseline="0" dirty="0" err="1" smtClean="0"/>
                        <a:t>су</a:t>
                      </a:r>
                      <a:r>
                        <a:rPr lang="en-US" sz="1400" baseline="0" dirty="0" smtClean="0"/>
                        <a:t> </a:t>
                      </a:r>
                      <a:r>
                        <a:rPr lang="en-US" sz="1400" baseline="0" dirty="0" err="1" smtClean="0"/>
                        <a:t>лечени</a:t>
                      </a:r>
                      <a:r>
                        <a:rPr lang="en-US" sz="1400" baseline="0" dirty="0" smtClean="0"/>
                        <a:t> </a:t>
                      </a:r>
                      <a:r>
                        <a:rPr lang="en-US" sz="1400" baseline="0" dirty="0" err="1" smtClean="0"/>
                        <a:t>фибринолизом</a:t>
                      </a:r>
                      <a:r>
                        <a:rPr lang="en-US" sz="1400" baseline="0" dirty="0" smtClean="0"/>
                        <a:t> </a:t>
                      </a:r>
                      <a:r>
                        <a:rPr lang="en-US" sz="1400" baseline="0" dirty="0" err="1" smtClean="0"/>
                        <a:t>до</a:t>
                      </a:r>
                      <a:r>
                        <a:rPr lang="en-US" sz="1400" baseline="0" dirty="0" smtClean="0"/>
                        <a:t> </a:t>
                      </a:r>
                      <a:r>
                        <a:rPr lang="en-US" sz="1400" baseline="0" dirty="0" err="1" smtClean="0"/>
                        <a:t>реваскуларизаије</a:t>
                      </a:r>
                      <a:r>
                        <a:rPr lang="en-US" sz="1400" baseline="0" dirty="0" smtClean="0"/>
                        <a:t> (</a:t>
                      </a:r>
                      <a:r>
                        <a:rPr lang="en-US" sz="1400" baseline="0" dirty="0" err="1" smtClean="0"/>
                        <a:t>уколико</a:t>
                      </a:r>
                      <a:r>
                        <a:rPr lang="en-US" sz="1400" baseline="0" dirty="0" smtClean="0"/>
                        <a:t> </a:t>
                      </a:r>
                      <a:r>
                        <a:rPr lang="en-US" sz="1400" baseline="0" dirty="0" err="1" smtClean="0"/>
                        <a:t>се</a:t>
                      </a:r>
                      <a:r>
                        <a:rPr lang="en-US" sz="1400" baseline="0" dirty="0" smtClean="0"/>
                        <a:t> </a:t>
                      </a:r>
                      <a:r>
                        <a:rPr lang="en-US" sz="1400" baseline="0" dirty="0" err="1" smtClean="0"/>
                        <a:t>она</a:t>
                      </a:r>
                      <a:r>
                        <a:rPr lang="en-US" sz="1400" baseline="0" dirty="0" smtClean="0"/>
                        <a:t> </a:t>
                      </a:r>
                      <a:r>
                        <a:rPr lang="en-US" sz="1400" baseline="0" dirty="0" err="1" smtClean="0"/>
                        <a:t>изврши</a:t>
                      </a:r>
                      <a:r>
                        <a:rPr lang="en-US" sz="1400" baseline="0" dirty="0" smtClean="0"/>
                        <a:t>) </a:t>
                      </a:r>
                      <a:r>
                        <a:rPr lang="en-US" sz="1400" baseline="0" dirty="0" err="1" smtClean="0"/>
                        <a:t>или</a:t>
                      </a:r>
                      <a:r>
                        <a:rPr lang="en-US" sz="1400" baseline="0" dirty="0" smtClean="0"/>
                        <a:t> </a:t>
                      </a:r>
                      <a:r>
                        <a:rPr lang="en-US" sz="1400" baseline="0" dirty="0" err="1" smtClean="0"/>
                        <a:t>током</a:t>
                      </a:r>
                      <a:r>
                        <a:rPr lang="en-US" sz="1400" baseline="0" dirty="0" smtClean="0"/>
                        <a:t> </a:t>
                      </a:r>
                      <a:r>
                        <a:rPr lang="en-US" sz="1400" baseline="0" dirty="0" err="1" smtClean="0"/>
                        <a:t>трајања</a:t>
                      </a:r>
                      <a:r>
                        <a:rPr lang="en-US" sz="1400" baseline="0" dirty="0" smtClean="0"/>
                        <a:t> </a:t>
                      </a:r>
                      <a:r>
                        <a:rPr lang="en-US" sz="1400" baseline="0" dirty="0" err="1" smtClean="0"/>
                        <a:t>хоспитализације</a:t>
                      </a:r>
                      <a:r>
                        <a:rPr lang="en-US" sz="1400" baseline="0" dirty="0" smtClean="0"/>
                        <a:t>, а </a:t>
                      </a:r>
                      <a:r>
                        <a:rPr lang="en-US" sz="1400" baseline="0" dirty="0" err="1" smtClean="0"/>
                        <a:t>до</a:t>
                      </a:r>
                      <a:r>
                        <a:rPr lang="en-US" sz="1400" baseline="0" dirty="0" smtClean="0"/>
                        <a:t> 8 </a:t>
                      </a:r>
                      <a:r>
                        <a:rPr lang="en-US" sz="1400" baseline="0" dirty="0" err="1" smtClean="0"/>
                        <a:t>дана</a:t>
                      </a:r>
                      <a:r>
                        <a:rPr lang="en-US" sz="1400" baseline="0" dirty="0" smtClean="0"/>
                        <a:t>). </a:t>
                      </a:r>
                      <a:r>
                        <a:rPr lang="en-US" sz="1400" baseline="0" dirty="0" err="1" smtClean="0"/>
                        <a:t>Антикоагуланс</a:t>
                      </a:r>
                      <a:r>
                        <a:rPr lang="en-US" sz="1400" baseline="0" dirty="0" smtClean="0"/>
                        <a:t> </a:t>
                      </a:r>
                      <a:r>
                        <a:rPr lang="en-US" sz="1400" baseline="0" dirty="0" err="1" smtClean="0"/>
                        <a:t>може</a:t>
                      </a:r>
                      <a:r>
                        <a:rPr lang="en-US" sz="1400" baseline="0" dirty="0" smtClean="0"/>
                        <a:t> </a:t>
                      </a:r>
                      <a:r>
                        <a:rPr lang="en-US" sz="1400" baseline="0" dirty="0" err="1" smtClean="0"/>
                        <a:t>бити</a:t>
                      </a:r>
                      <a:r>
                        <a:rPr lang="en-US" sz="1400" baseline="0" dirty="0" smtClean="0"/>
                        <a:t>:</a:t>
                      </a:r>
                      <a:endParaRPr lang="en-US" sz="1400" dirty="0" smtClean="0"/>
                    </a:p>
                  </a:txBody>
                  <a:tcPr marL="91441" marR="91441" marT="45710" marB="4571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А</a:t>
                      </a:r>
                      <a:endParaRPr lang="en-GB" sz="1400" b="1" dirty="0">
                        <a:solidFill>
                          <a:schemeClr val="bg1"/>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292901">
                <a:tc>
                  <a:txBody>
                    <a:bodyPr/>
                    <a:lstStyle/>
                    <a:p>
                      <a:pPr marL="285750" marR="0" indent="-285750" algn="l" defTabSz="457200" rtl="0" eaLnBrk="1" fontAlgn="auto" latinLnBrk="0" hangingPunct="1">
                        <a:lnSpc>
                          <a:spcPct val="100000"/>
                        </a:lnSpc>
                        <a:spcBef>
                          <a:spcPts val="0"/>
                        </a:spcBef>
                        <a:spcAft>
                          <a:spcPts val="0"/>
                        </a:spcAft>
                        <a:buClrTx/>
                        <a:buSzTx/>
                        <a:buFont typeface="Arial" charset="0"/>
                        <a:buChar char="•"/>
                        <a:tabLst/>
                        <a:defRPr/>
                      </a:pPr>
                      <a:r>
                        <a:rPr lang="ru-RU" sz="1400" dirty="0" smtClean="0"/>
                        <a:t>Е</a:t>
                      </a:r>
                      <a:r>
                        <a:rPr lang="en-US" sz="1400" dirty="0" err="1" smtClean="0"/>
                        <a:t>ноксапарин</a:t>
                      </a:r>
                      <a:r>
                        <a:rPr lang="en-US" sz="1400" dirty="0" smtClean="0"/>
                        <a:t> </a:t>
                      </a:r>
                      <a:r>
                        <a:rPr lang="en-US" sz="1400" dirty="0" err="1" smtClean="0"/>
                        <a:t>интравенски</a:t>
                      </a:r>
                      <a:r>
                        <a:rPr lang="en-US" sz="1400" dirty="0" smtClean="0"/>
                        <a:t>, </a:t>
                      </a:r>
                      <a:r>
                        <a:rPr lang="en-US" sz="1400" dirty="0" err="1" smtClean="0"/>
                        <a:t>наставак</a:t>
                      </a:r>
                      <a:r>
                        <a:rPr lang="en-US" sz="1400" dirty="0" smtClean="0"/>
                        <a:t> </a:t>
                      </a:r>
                      <a:r>
                        <a:rPr lang="en-US" sz="1400" dirty="0" err="1" smtClean="0"/>
                        <a:t>субкутано</a:t>
                      </a:r>
                      <a:r>
                        <a:rPr lang="en-US" sz="1400" dirty="0" smtClean="0"/>
                        <a:t> (</a:t>
                      </a:r>
                      <a:r>
                        <a:rPr lang="en-US" sz="1400" dirty="0" err="1" smtClean="0"/>
                        <a:t>користећи</a:t>
                      </a:r>
                      <a:r>
                        <a:rPr lang="en-US" sz="1400" dirty="0" smtClean="0"/>
                        <a:t> </a:t>
                      </a:r>
                      <a:r>
                        <a:rPr lang="en-US" sz="1400" dirty="0" err="1" smtClean="0"/>
                        <a:t>доле</a:t>
                      </a:r>
                      <a:r>
                        <a:rPr lang="en-US" sz="1400" dirty="0" smtClean="0"/>
                        <a:t> </a:t>
                      </a:r>
                      <a:r>
                        <a:rPr lang="en-US" sz="1400" dirty="0" err="1" smtClean="0"/>
                        <a:t>описани</a:t>
                      </a:r>
                      <a:r>
                        <a:rPr lang="en-US" sz="1400" dirty="0" smtClean="0"/>
                        <a:t> </a:t>
                      </a:r>
                      <a:r>
                        <a:rPr lang="en-US" sz="1400" dirty="0" err="1" smtClean="0"/>
                        <a:t>режим</a:t>
                      </a:r>
                      <a:r>
                        <a:rPr lang="en-US" sz="1400" dirty="0" smtClean="0"/>
                        <a:t>) (</a:t>
                      </a:r>
                      <a:r>
                        <a:rPr lang="en-US" sz="1400" dirty="0" err="1" smtClean="0"/>
                        <a:t>предност</a:t>
                      </a:r>
                      <a:r>
                        <a:rPr lang="en-US" sz="1400" dirty="0" smtClean="0"/>
                        <a:t> </a:t>
                      </a:r>
                      <a:r>
                        <a:rPr lang="en-US" sz="1400" dirty="0" err="1" smtClean="0"/>
                        <a:t>у</a:t>
                      </a:r>
                      <a:r>
                        <a:rPr lang="en-US" sz="1400" dirty="0" smtClean="0"/>
                        <a:t> </a:t>
                      </a:r>
                      <a:r>
                        <a:rPr lang="en-US" sz="1400" dirty="0" err="1" smtClean="0"/>
                        <a:t>односу</a:t>
                      </a:r>
                      <a:r>
                        <a:rPr lang="en-US" sz="1400" dirty="0" smtClean="0"/>
                        <a:t> </a:t>
                      </a:r>
                      <a:r>
                        <a:rPr lang="en-US" sz="1400" dirty="0" err="1" smtClean="0"/>
                        <a:t>на</a:t>
                      </a:r>
                      <a:r>
                        <a:rPr lang="en-US" sz="1400" dirty="0" smtClean="0"/>
                        <a:t> UFH)</a:t>
                      </a:r>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А</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338641">
                <a:tc>
                  <a:txBody>
                    <a:bodyPr/>
                    <a:lstStyle/>
                    <a:p>
                      <a:pPr marL="285750" marR="0" indent="-285750" algn="l" defTabSz="457200" rtl="0" eaLnBrk="1" fontAlgn="auto" latinLnBrk="0" hangingPunct="1">
                        <a:lnSpc>
                          <a:spcPct val="100000"/>
                        </a:lnSpc>
                        <a:spcBef>
                          <a:spcPts val="0"/>
                        </a:spcBef>
                        <a:spcAft>
                          <a:spcPts val="0"/>
                        </a:spcAft>
                        <a:buClrTx/>
                        <a:buSzTx/>
                        <a:buFont typeface="Arial" charset="0"/>
                        <a:buChar char="•"/>
                        <a:tabLst/>
                        <a:defRPr/>
                      </a:pPr>
                      <a:r>
                        <a:rPr lang="sr-Cyrl-RS" sz="1400" dirty="0" smtClean="0"/>
                        <a:t>УФХ</a:t>
                      </a:r>
                      <a:r>
                        <a:rPr lang="en-US" sz="1400" dirty="0" smtClean="0"/>
                        <a:t> </a:t>
                      </a:r>
                      <a:r>
                        <a:rPr lang="en-US" sz="1400" dirty="0" err="1" smtClean="0"/>
                        <a:t>се</a:t>
                      </a:r>
                      <a:r>
                        <a:rPr lang="en-US" sz="1400" dirty="0" smtClean="0"/>
                        <a:t> </a:t>
                      </a:r>
                      <a:r>
                        <a:rPr lang="en-US" sz="1400" dirty="0" err="1" smtClean="0"/>
                        <a:t>даје</a:t>
                      </a:r>
                      <a:r>
                        <a:rPr lang="en-US" sz="1400" dirty="0" smtClean="0"/>
                        <a:t> у </a:t>
                      </a:r>
                      <a:r>
                        <a:rPr lang="en-US" sz="1400" dirty="0" err="1" smtClean="0"/>
                        <a:t>интравенском</a:t>
                      </a:r>
                      <a:r>
                        <a:rPr lang="en-US" sz="1400" dirty="0" smtClean="0"/>
                        <a:t> </a:t>
                      </a:r>
                      <a:r>
                        <a:rPr lang="en-US" sz="1400" dirty="0" err="1" smtClean="0"/>
                        <a:t>болусу</a:t>
                      </a:r>
                      <a:r>
                        <a:rPr lang="en-US" sz="1400" dirty="0" smtClean="0"/>
                        <a:t> </a:t>
                      </a:r>
                      <a:r>
                        <a:rPr lang="en-US" sz="1400" dirty="0" err="1" smtClean="0"/>
                        <a:t>који</a:t>
                      </a:r>
                      <a:r>
                        <a:rPr lang="en-US" sz="1400" baseline="0" dirty="0" smtClean="0"/>
                        <a:t> </a:t>
                      </a:r>
                      <a:r>
                        <a:rPr lang="en-US" sz="1400" baseline="0" dirty="0" err="1" smtClean="0"/>
                        <a:t>је</a:t>
                      </a:r>
                      <a:r>
                        <a:rPr lang="en-US" sz="1400" baseline="0" dirty="0" smtClean="0"/>
                        <a:t> </a:t>
                      </a:r>
                      <a:r>
                        <a:rPr lang="en-US" sz="1400" baseline="0" dirty="0" err="1" smtClean="0"/>
                        <a:t>коригован</a:t>
                      </a:r>
                      <a:r>
                        <a:rPr lang="en-US" sz="1400" baseline="0" dirty="0" smtClean="0"/>
                        <a:t> </a:t>
                      </a:r>
                      <a:r>
                        <a:rPr lang="en-US" sz="1400" baseline="0" dirty="0" err="1" smtClean="0"/>
                        <a:t>према</a:t>
                      </a:r>
                      <a:r>
                        <a:rPr lang="en-US" sz="1400" baseline="0" dirty="0" smtClean="0"/>
                        <a:t> </a:t>
                      </a:r>
                      <a:r>
                        <a:rPr lang="en-US" sz="1400" baseline="0" dirty="0" err="1" smtClean="0"/>
                        <a:t>телесној</a:t>
                      </a:r>
                      <a:r>
                        <a:rPr lang="en-US" sz="1400" baseline="0" dirty="0" smtClean="0"/>
                        <a:t> </a:t>
                      </a:r>
                      <a:r>
                        <a:rPr lang="en-US" sz="1400" baseline="0" dirty="0" err="1" smtClean="0"/>
                        <a:t>маси</a:t>
                      </a:r>
                      <a:r>
                        <a:rPr lang="en-US" sz="1400" baseline="0" dirty="0" smtClean="0"/>
                        <a:t> и у </a:t>
                      </a:r>
                      <a:r>
                        <a:rPr lang="en-US" sz="1400" baseline="0" dirty="0" err="1" smtClean="0"/>
                        <a:t>инфузији</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smtClean="0">
                          <a:solidFill>
                            <a:schemeClr val="bg1"/>
                          </a:solidFill>
                          <a:latin typeface="Myriad Pro" panose="020B0503030403020204" pitchFamily="34" charset="0"/>
                        </a:rPr>
                        <a:t>C</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r>
              <a:tr h="5429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Код</a:t>
                      </a:r>
                      <a:r>
                        <a:rPr lang="en-US" sz="1400" dirty="0" smtClean="0"/>
                        <a:t> </a:t>
                      </a:r>
                      <a:r>
                        <a:rPr lang="en-US" sz="1400" dirty="0" err="1" smtClean="0"/>
                        <a:t>болесника</a:t>
                      </a:r>
                      <a:r>
                        <a:rPr lang="en-US" sz="1400" dirty="0" smtClean="0"/>
                        <a:t> </a:t>
                      </a:r>
                      <a:r>
                        <a:rPr lang="en-US" sz="1400" dirty="0" err="1" smtClean="0"/>
                        <a:t>лечених</a:t>
                      </a:r>
                      <a:r>
                        <a:rPr lang="en-US" sz="1400" dirty="0" smtClean="0"/>
                        <a:t> </a:t>
                      </a:r>
                      <a:r>
                        <a:rPr lang="en-US" sz="1400" dirty="0" err="1" smtClean="0"/>
                        <a:t>стрептокиназом</a:t>
                      </a:r>
                      <a:r>
                        <a:rPr lang="en-US" sz="1400" dirty="0" smtClean="0"/>
                        <a:t>, </a:t>
                      </a:r>
                      <a:r>
                        <a:rPr lang="en-US" sz="1400" dirty="0" err="1" smtClean="0"/>
                        <a:t>фондапаринукс</a:t>
                      </a:r>
                      <a:r>
                        <a:rPr lang="en-US" sz="1400" baseline="0" dirty="0" smtClean="0"/>
                        <a:t> </a:t>
                      </a:r>
                      <a:r>
                        <a:rPr lang="en-US" sz="1400" baseline="0" dirty="0" err="1" smtClean="0"/>
                        <a:t>се</a:t>
                      </a:r>
                      <a:r>
                        <a:rPr lang="en-US" sz="1400" baseline="0" dirty="0" smtClean="0"/>
                        <a:t> </a:t>
                      </a:r>
                      <a:r>
                        <a:rPr lang="en-US" sz="1400" baseline="0" dirty="0" err="1" smtClean="0"/>
                        <a:t>даје</a:t>
                      </a:r>
                      <a:r>
                        <a:rPr lang="en-US" sz="1400" baseline="0" dirty="0" smtClean="0"/>
                        <a:t> </a:t>
                      </a:r>
                      <a:r>
                        <a:rPr lang="en-US" sz="1400" baseline="0" dirty="0" err="1" smtClean="0"/>
                        <a:t>у</a:t>
                      </a:r>
                      <a:r>
                        <a:rPr lang="en-US" sz="1400" baseline="0" dirty="0" smtClean="0"/>
                        <a:t> </a:t>
                      </a:r>
                      <a:r>
                        <a:rPr lang="en-US" sz="1400" baseline="0" dirty="0" err="1" smtClean="0"/>
                        <a:t>интравенском</a:t>
                      </a:r>
                      <a:r>
                        <a:rPr lang="en-US" sz="1400" baseline="0" dirty="0" smtClean="0"/>
                        <a:t> </a:t>
                      </a:r>
                      <a:r>
                        <a:rPr lang="en-US" sz="1400" baseline="0" dirty="0" err="1" smtClean="0"/>
                        <a:t>болусу</a:t>
                      </a:r>
                      <a:r>
                        <a:rPr lang="en-US" sz="1400" baseline="0" dirty="0" smtClean="0"/>
                        <a:t>, </a:t>
                      </a:r>
                      <a:r>
                        <a:rPr lang="en-US" sz="1400" baseline="0" dirty="0" err="1" smtClean="0"/>
                        <a:t>уз</a:t>
                      </a:r>
                      <a:r>
                        <a:rPr lang="en-US" sz="1400" baseline="0" dirty="0" smtClean="0"/>
                        <a:t> </a:t>
                      </a:r>
                      <a:r>
                        <a:rPr lang="en-US" sz="1400" baseline="0" dirty="0" err="1" smtClean="0"/>
                        <a:t>наставак</a:t>
                      </a:r>
                      <a:r>
                        <a:rPr lang="en-US" sz="1400" baseline="0" dirty="0" smtClean="0"/>
                        <a:t> </a:t>
                      </a:r>
                      <a:r>
                        <a:rPr lang="en-US" sz="1400" baseline="0" dirty="0" err="1" smtClean="0"/>
                        <a:t>субкутане</a:t>
                      </a:r>
                      <a:r>
                        <a:rPr lang="en-US" sz="1400" baseline="0" dirty="0" smtClean="0"/>
                        <a:t> </a:t>
                      </a:r>
                      <a:r>
                        <a:rPr lang="en-US" sz="1400" baseline="0" dirty="0" err="1" smtClean="0"/>
                        <a:t>дозе</a:t>
                      </a:r>
                      <a:r>
                        <a:rPr lang="en-US" sz="1400" baseline="0" dirty="0" smtClean="0"/>
                        <a:t> 24х </a:t>
                      </a:r>
                      <a:r>
                        <a:rPr lang="en-US" sz="1400" baseline="0" dirty="0" err="1" smtClean="0"/>
                        <a:t>после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B</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Аспирин</a:t>
                      </a:r>
                      <a:r>
                        <a:rPr lang="en-US" sz="1400" dirty="0" smtClean="0"/>
                        <a:t> </a:t>
                      </a:r>
                      <a:r>
                        <a:rPr lang="en-US" sz="1400" dirty="0" err="1" smtClean="0"/>
                        <a:t>се</a:t>
                      </a:r>
                      <a:r>
                        <a:rPr lang="en-US" sz="1400" dirty="0" smtClean="0"/>
                        <a:t> </a:t>
                      </a:r>
                      <a:r>
                        <a:rPr lang="en-US" sz="1400" dirty="0" err="1" smtClean="0"/>
                        <a:t>може</a:t>
                      </a:r>
                      <a:r>
                        <a:rPr lang="en-US" sz="1400" baseline="0" dirty="0" smtClean="0"/>
                        <a:t> </a:t>
                      </a:r>
                      <a:r>
                        <a:rPr lang="en-US" sz="1400" baseline="0" dirty="0" err="1" smtClean="0"/>
                        <a:t>давати</a:t>
                      </a:r>
                      <a:r>
                        <a:rPr lang="en-US" sz="1400" baseline="0" dirty="0" smtClean="0"/>
                        <a:t> </a:t>
                      </a:r>
                      <a:r>
                        <a:rPr lang="en-US" sz="1400" baseline="0" dirty="0" err="1" smtClean="0"/>
                        <a:t>орално</a:t>
                      </a:r>
                      <a:r>
                        <a:rPr lang="en-US" sz="1400" baseline="0" dirty="0" smtClean="0"/>
                        <a:t> </a:t>
                      </a:r>
                      <a:r>
                        <a:rPr lang="en-US" sz="1400" baseline="0" dirty="0" err="1" smtClean="0"/>
                        <a:t>или</a:t>
                      </a:r>
                      <a:r>
                        <a:rPr lang="en-US" sz="1400" baseline="0" dirty="0" smtClean="0"/>
                        <a:t> </a:t>
                      </a:r>
                      <a:r>
                        <a:rPr lang="en-US" sz="1400" baseline="0" dirty="0" err="1" smtClean="0"/>
                        <a:t>интравенски</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B</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Индиковано</a:t>
                      </a:r>
                      <a:r>
                        <a:rPr lang="en-US" sz="1400" dirty="0" smtClean="0"/>
                        <a:t> </a:t>
                      </a:r>
                      <a:r>
                        <a:rPr lang="en-US" sz="1400" dirty="0" err="1" smtClean="0"/>
                        <a:t>је</a:t>
                      </a:r>
                      <a:r>
                        <a:rPr lang="en-US" sz="1400" dirty="0" smtClean="0"/>
                        <a:t> </a:t>
                      </a:r>
                      <a:r>
                        <a:rPr lang="en-US" sz="1400" dirty="0" err="1" smtClean="0"/>
                        <a:t>дати</a:t>
                      </a:r>
                      <a:r>
                        <a:rPr lang="en-US" sz="1400" dirty="0" smtClean="0"/>
                        <a:t> </a:t>
                      </a:r>
                      <a:r>
                        <a:rPr lang="en-US" sz="1400" dirty="0" err="1" smtClean="0"/>
                        <a:t>клопидогрел</a:t>
                      </a:r>
                      <a:r>
                        <a:rPr lang="en-US" sz="1400" baseline="0" dirty="0" smtClean="0"/>
                        <a:t> </a:t>
                      </a:r>
                      <a:r>
                        <a:rPr lang="en-US" sz="1400" baseline="0" dirty="0" err="1" smtClean="0"/>
                        <a:t>уз</a:t>
                      </a:r>
                      <a:r>
                        <a:rPr lang="en-US" sz="1400" baseline="0" dirty="0" smtClean="0"/>
                        <a:t> </a:t>
                      </a:r>
                      <a:r>
                        <a:rPr lang="en-US" sz="1400" baseline="0" dirty="0" err="1" smtClean="0"/>
                        <a:t>аспирин</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333375">
                <a:tc gridSpan="3">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Транспор</a:t>
                      </a:r>
                      <a:r>
                        <a:rPr lang="en-US" sz="1400" baseline="0" dirty="0" smtClean="0"/>
                        <a:t> у </a:t>
                      </a:r>
                      <a:r>
                        <a:rPr lang="sr-Cyrl-RS" sz="1400" baseline="0" dirty="0" smtClean="0"/>
                        <a:t>ПЦИ</a:t>
                      </a:r>
                      <a:r>
                        <a:rPr lang="en-US" sz="1400" baseline="0" dirty="0" smtClean="0"/>
                        <a:t> </a:t>
                      </a:r>
                      <a:r>
                        <a:rPr lang="en-US" sz="1400" baseline="0" dirty="0" err="1" smtClean="0"/>
                        <a:t>центар</a:t>
                      </a:r>
                      <a:r>
                        <a:rPr lang="en-US" sz="1400" baseline="0" dirty="0" smtClean="0"/>
                        <a:t> </a:t>
                      </a:r>
                      <a:r>
                        <a:rPr lang="en-US" sz="1400" baseline="0" dirty="0" err="1" smtClean="0"/>
                        <a:t>након</a:t>
                      </a:r>
                      <a:r>
                        <a:rPr lang="en-US" sz="1400" baseline="0" dirty="0" smtClean="0"/>
                        <a:t> </a:t>
                      </a:r>
                      <a:r>
                        <a:rPr lang="en-US" sz="1400" baseline="0" dirty="0" err="1" smtClean="0"/>
                        <a:t>фибринолизе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7030A0"/>
                    </a:solidFill>
                  </a:tcPr>
                </a:tc>
                <a:tc hMerge="1">
                  <a:txBody>
                    <a:bodyPr/>
                    <a:lstStyle/>
                    <a:p>
                      <a:pPr algn="ct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0B050"/>
                    </a:solidFill>
                  </a:tcPr>
                </a:tc>
                <a:tc hMerge="1">
                  <a:txBody>
                    <a:bodyPr/>
                    <a:lstStyle/>
                    <a:p>
                      <a:pPr algn="ct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003399"/>
                    </a:solidFill>
                  </a:tcPr>
                </a:tc>
              </a:tr>
              <a:tr h="28001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Индикован</a:t>
                      </a:r>
                      <a:r>
                        <a:rPr lang="en-US" sz="1400" dirty="0" smtClean="0"/>
                        <a:t> </a:t>
                      </a:r>
                      <a:r>
                        <a:rPr lang="en-US" sz="1400" dirty="0" err="1" smtClean="0"/>
                        <a:t>за</a:t>
                      </a:r>
                      <a:r>
                        <a:rPr lang="en-US" sz="1400" dirty="0" smtClean="0"/>
                        <a:t> </a:t>
                      </a:r>
                      <a:r>
                        <a:rPr lang="en-US" sz="1400" dirty="0" err="1" smtClean="0"/>
                        <a:t>све</a:t>
                      </a:r>
                      <a:r>
                        <a:rPr lang="en-US" sz="1400" dirty="0" smtClean="0"/>
                        <a:t> </a:t>
                      </a:r>
                      <a:r>
                        <a:rPr lang="en-US" sz="1400" dirty="0" err="1" smtClean="0"/>
                        <a:t>болеснике</a:t>
                      </a:r>
                      <a:r>
                        <a:rPr lang="en-US" sz="1400" dirty="0" smtClean="0"/>
                        <a:t> </a:t>
                      </a:r>
                      <a:r>
                        <a:rPr lang="en-US" sz="1400" dirty="0" err="1" smtClean="0"/>
                        <a:t>након</a:t>
                      </a:r>
                      <a:r>
                        <a:rPr lang="en-US" sz="1400" dirty="0" smtClean="0"/>
                        <a:t> </a:t>
                      </a:r>
                      <a:r>
                        <a:rPr lang="en-US" sz="1400" dirty="0" err="1" smtClean="0"/>
                        <a:t>фибринолизе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dirty="0" smtClean="0"/>
                        <a:t>I</a:t>
                      </a:r>
                      <a:endParaRPr lang="en-US" dirty="0"/>
                    </a:p>
                  </a:txBody>
                  <a:tcPr marL="91441" marR="91441" marT="45710" marB="4571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US" dirty="0" smtClean="0">
                          <a:solidFill>
                            <a:schemeClr val="bg1"/>
                          </a:solidFill>
                          <a:latin typeface="Myriad Pro" charset="0"/>
                          <a:ea typeface="Myriad Pro" charset="0"/>
                          <a:cs typeface="Myriad Pro" charset="0"/>
                        </a:rPr>
                        <a:t>B</a:t>
                      </a:r>
                      <a:endParaRPr lang="en-US" dirty="0">
                        <a:solidFill>
                          <a:schemeClr val="bg1"/>
                        </a:solidFill>
                        <a:latin typeface="Myriad Pro" charset="0"/>
                        <a:ea typeface="Myriad Pro" charset="0"/>
                        <a:cs typeface="Myriad Pro" charset="0"/>
                      </a:endParaRPr>
                    </a:p>
                  </a:txBody>
                  <a:tcPr marL="91441" marR="91441" marT="45710" marB="4571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1546"/>
            <a:ext cx="8229600" cy="571504"/>
          </a:xfrm>
        </p:spPr>
        <p:txBody>
          <a:bodyPr>
            <a:normAutofit fontScale="90000"/>
          </a:bodyPr>
          <a:lstStyle/>
          <a:p>
            <a:r>
              <a:rPr lang="sr-Cyrl-RS" sz="3600" smtClean="0">
                <a:latin typeface="Times New Roman" pitchFamily="18" charset="0"/>
                <a:cs typeface="Times New Roman" pitchFamily="18" charset="0"/>
              </a:rPr>
              <a:t>Акутни коронарни синдром(АКС)</a:t>
            </a:r>
            <a:endParaRPr lang="sr-Cyrl-BA" sz="3600">
              <a:latin typeface="Times New Roman" pitchFamily="18" charset="0"/>
              <a:cs typeface="Times New Roman" pitchFamily="18" charset="0"/>
            </a:endParaRPr>
          </a:p>
        </p:txBody>
      </p:sp>
      <p:sp>
        <p:nvSpPr>
          <p:cNvPr id="3" name="Content Placeholder 2"/>
          <p:cNvSpPr>
            <a:spLocks noGrp="1"/>
          </p:cNvSpPr>
          <p:nvPr>
            <p:ph idx="1"/>
          </p:nvPr>
        </p:nvSpPr>
        <p:spPr>
          <a:xfrm>
            <a:off x="457200" y="2285992"/>
            <a:ext cx="8229600" cy="3840171"/>
          </a:xfrm>
        </p:spPr>
        <p:txBody>
          <a:bodyPr/>
          <a:lstStyle/>
          <a:p>
            <a:r>
              <a:rPr lang="sr-Cyrl-RS" sz="2400" smtClean="0">
                <a:latin typeface="Times New Roman" pitchFamily="18" charset="0"/>
                <a:cs typeface="Times New Roman" pitchFamily="18" charset="0"/>
              </a:rPr>
              <a:t>Има различите клиничке манифестације</a:t>
            </a:r>
          </a:p>
          <a:p>
            <a:r>
              <a:rPr lang="sr-Cyrl-RS" sz="2400" smtClean="0">
                <a:latin typeface="Times New Roman" pitchFamily="18" charset="0"/>
                <a:cs typeface="Times New Roman" pitchFamily="18" charset="0"/>
              </a:rPr>
              <a:t>Последица је јединственог патофизиолошког механизма који се састоји из:</a:t>
            </a:r>
          </a:p>
          <a:p>
            <a:pPr>
              <a:buNone/>
            </a:pPr>
            <a:r>
              <a:rPr lang="sr-Cyrl-RS" sz="2400" smtClean="0">
                <a:latin typeface="Times New Roman" pitchFamily="18" charset="0"/>
                <a:cs typeface="Times New Roman" pitchFamily="18" charset="0"/>
              </a:rPr>
              <a:t>-руптуре,улцерације, ерозије иии дисекције нестабилног атеросклеротског плака</a:t>
            </a:r>
          </a:p>
          <a:p>
            <a:pPr>
              <a:buNone/>
            </a:pPr>
            <a:r>
              <a:rPr lang="sr-Cyrl-RS" sz="2400" smtClean="0">
                <a:latin typeface="Times New Roman" pitchFamily="18" charset="0"/>
                <a:cs typeface="Times New Roman" pitchFamily="18" charset="0"/>
              </a:rPr>
              <a:t>-различитог степена суперпонирајуће тромбозе</a:t>
            </a:r>
          </a:p>
          <a:p>
            <a:pPr>
              <a:buNone/>
            </a:pPr>
            <a:r>
              <a:rPr lang="sr-Cyrl-RS" sz="2400" smtClean="0">
                <a:latin typeface="Times New Roman" pitchFamily="18" charset="0"/>
                <a:cs typeface="Times New Roman" pitchFamily="18" charset="0"/>
              </a:rPr>
              <a:t>-дисталне емболизације.</a:t>
            </a:r>
            <a:endParaRPr lang="sr-Cyrl-BA" sz="2400" smtClean="0">
              <a:latin typeface="Times New Roman" pitchFamily="18" charset="0"/>
              <a:cs typeface="Times New Roman" pitchFamily="18" charset="0"/>
            </a:endParaRPr>
          </a:p>
          <a:p>
            <a:endParaRPr lang="sr-Cyrl-BA" sz="28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le 1"/>
          <p:cNvSpPr>
            <a:spLocks noGrp="1"/>
          </p:cNvSpPr>
          <p:nvPr>
            <p:ph type="title"/>
          </p:nvPr>
        </p:nvSpPr>
        <p:spPr>
          <a:xfrm>
            <a:off x="628650" y="260350"/>
            <a:ext cx="7886700" cy="1325563"/>
          </a:xfrm>
        </p:spPr>
        <p:txBody>
          <a:bodyPr/>
          <a:lstStyle/>
          <a:p>
            <a:pPr algn="ctr"/>
            <a:r>
              <a:rPr lang="en-US" smtClean="0"/>
              <a:t>Интервенције након фибринолизе</a:t>
            </a:r>
          </a:p>
        </p:txBody>
      </p:sp>
      <p:graphicFrame>
        <p:nvGraphicFramePr>
          <p:cNvPr id="5" name="Table 4"/>
          <p:cNvGraphicFramePr>
            <a:graphicFrameLocks noGrp="1"/>
          </p:cNvGraphicFramePr>
          <p:nvPr/>
        </p:nvGraphicFramePr>
        <p:xfrm>
          <a:off x="508485" y="2162720"/>
          <a:ext cx="8359291" cy="3530856"/>
        </p:xfrm>
        <a:graphic>
          <a:graphicData uri="http://schemas.openxmlformats.org/drawingml/2006/table">
            <a:tbl>
              <a:tblPr firstRow="1" bandRow="1">
                <a:solidFill>
                  <a:schemeClr val="accent6"/>
                </a:solidFill>
              </a:tblPr>
              <a:tblGrid>
                <a:gridCol w="6802732"/>
                <a:gridCol w="807104"/>
                <a:gridCol w="749455"/>
              </a:tblGrid>
              <a:tr h="742485">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sr-Latn-CS" sz="1800" dirty="0" smtClean="0">
                          <a:solidFill>
                            <a:srgbClr val="FFFFFF"/>
                          </a:solidFill>
                          <a:latin typeface="Myriad Pro" panose="020B0503030403020204" pitchFamily="34" charset="0"/>
                        </a:rPr>
                        <a:t> </a:t>
                      </a:r>
                      <a:r>
                        <a:rPr lang="sr-Latn-CS" sz="1800" dirty="0" err="1" smtClean="0">
                          <a:solidFill>
                            <a:srgbClr val="FFFFFF"/>
                          </a:solidFill>
                          <a:latin typeface="Myriad Pro" panose="020B0503030403020204" pitchFamily="34" charset="0"/>
                        </a:rPr>
                        <a:t>Препоруке</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Класа</a:t>
                      </a:r>
                      <a:endParaRPr lang="en-GB" sz="1800" dirty="0">
                        <a:solidFill>
                          <a:srgbClr val="FFFFFF"/>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C196B"/>
                    </a:solidFill>
                  </a:tcPr>
                </a:tc>
                <a:tc>
                  <a:txBody>
                    <a:bodyPr/>
                    <a:lstStyle>
                      <a:defPPr>
                        <a:defRPr lang="en-US"/>
                      </a:defPPr>
                      <a:lvl1pPr marL="0" algn="l" defTabSz="457200" rtl="0" eaLnBrk="1" latinLnBrk="0" hangingPunct="1">
                        <a:defRPr sz="1800" b="1" kern="1200">
                          <a:solidFill>
                            <a:schemeClr val="lt1"/>
                          </a:solidFill>
                          <a:latin typeface="Calibri"/>
                        </a:defRPr>
                      </a:lvl1pPr>
                      <a:lvl2pPr marL="457200" algn="l" defTabSz="457200" rtl="0" eaLnBrk="1" latinLnBrk="0" hangingPunct="1">
                        <a:defRPr sz="1800" b="1" kern="1200">
                          <a:solidFill>
                            <a:schemeClr val="lt1"/>
                          </a:solidFill>
                          <a:latin typeface="Calibri"/>
                        </a:defRPr>
                      </a:lvl2pPr>
                      <a:lvl3pPr marL="914400" algn="l" defTabSz="457200" rtl="0" eaLnBrk="1" latinLnBrk="0" hangingPunct="1">
                        <a:defRPr sz="1800" b="1" kern="1200">
                          <a:solidFill>
                            <a:schemeClr val="lt1"/>
                          </a:solidFill>
                          <a:latin typeface="Calibri"/>
                        </a:defRPr>
                      </a:lvl3pPr>
                      <a:lvl4pPr marL="1371600" algn="l" defTabSz="457200" rtl="0" eaLnBrk="1" latinLnBrk="0" hangingPunct="1">
                        <a:defRPr sz="1800" b="1" kern="1200">
                          <a:solidFill>
                            <a:schemeClr val="lt1"/>
                          </a:solidFill>
                          <a:latin typeface="Calibri"/>
                        </a:defRPr>
                      </a:lvl4pPr>
                      <a:lvl5pPr marL="1828800" algn="l" defTabSz="457200" rtl="0" eaLnBrk="1" latinLnBrk="0" hangingPunct="1">
                        <a:defRPr sz="1800" b="1" kern="1200">
                          <a:solidFill>
                            <a:schemeClr val="lt1"/>
                          </a:solidFill>
                          <a:latin typeface="Calibri"/>
                        </a:defRPr>
                      </a:lvl5pPr>
                      <a:lvl6pPr marL="2286000" algn="l" defTabSz="457200" rtl="0" eaLnBrk="1" latinLnBrk="0" hangingPunct="1">
                        <a:defRPr sz="1800" b="1" kern="1200">
                          <a:solidFill>
                            <a:schemeClr val="lt1"/>
                          </a:solidFill>
                          <a:latin typeface="Calibri"/>
                        </a:defRPr>
                      </a:lvl6pPr>
                      <a:lvl7pPr marL="2743200" algn="l" defTabSz="457200" rtl="0" eaLnBrk="1" latinLnBrk="0" hangingPunct="1">
                        <a:defRPr sz="1800" b="1" kern="1200">
                          <a:solidFill>
                            <a:schemeClr val="lt1"/>
                          </a:solidFill>
                          <a:latin typeface="Calibri"/>
                        </a:defRPr>
                      </a:lvl7pPr>
                      <a:lvl8pPr marL="3200400" algn="l" defTabSz="457200" rtl="0" eaLnBrk="1" latinLnBrk="0" hangingPunct="1">
                        <a:defRPr sz="1800" b="1" kern="1200">
                          <a:solidFill>
                            <a:schemeClr val="lt1"/>
                          </a:solidFill>
                          <a:latin typeface="Calibri"/>
                        </a:defRPr>
                      </a:lvl8pPr>
                      <a:lvl9pPr marL="3657600" algn="l" defTabSz="457200" rtl="0" eaLnBrk="1" latinLnBrk="0" hangingPunct="1">
                        <a:defRPr sz="1800" b="1" kern="1200">
                          <a:solidFill>
                            <a:schemeClr val="lt1"/>
                          </a:solidFill>
                          <a:latin typeface="Calibri"/>
                        </a:defRPr>
                      </a:lvl9pPr>
                    </a:lstStyle>
                    <a:p>
                      <a:pPr algn="ctr"/>
                      <a:r>
                        <a:rPr lang="hr-HR" sz="1800" dirty="0" err="1" smtClean="0">
                          <a:solidFill>
                            <a:srgbClr val="FFFFFF"/>
                          </a:solidFill>
                          <a:latin typeface="Myriad Pro" panose="020B0503030403020204" pitchFamily="34" charset="0"/>
                        </a:rPr>
                        <a:t>Ниво</a:t>
                      </a:r>
                      <a:endParaRPr lang="en-GB" sz="1800" dirty="0">
                        <a:solidFill>
                          <a:srgbClr val="FFFFFF"/>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C196B"/>
                    </a:solidFill>
                  </a:tcPr>
                </a:tc>
              </a:tr>
              <a:tr h="691026">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Спашавајућа</a:t>
                      </a:r>
                      <a:r>
                        <a:rPr lang="en-US" sz="1400" dirty="0" smtClean="0"/>
                        <a:t> </a:t>
                      </a:r>
                      <a:r>
                        <a:rPr lang="en-US" sz="1400" baseline="0" dirty="0" smtClean="0"/>
                        <a:t>PCI </a:t>
                      </a:r>
                      <a:r>
                        <a:rPr lang="en-US" sz="1400" baseline="0" dirty="0" err="1" smtClean="0"/>
                        <a:t>је</a:t>
                      </a:r>
                      <a:r>
                        <a:rPr lang="en-US" sz="1400" baseline="0" dirty="0" smtClean="0"/>
                        <a:t> </a:t>
                      </a:r>
                      <a:r>
                        <a:rPr lang="en-US" sz="1400" baseline="0" dirty="0" err="1" smtClean="0"/>
                        <a:t>индикована</a:t>
                      </a:r>
                      <a:r>
                        <a:rPr lang="en-US" sz="1400" baseline="0" dirty="0" smtClean="0"/>
                        <a:t> </a:t>
                      </a:r>
                      <a:r>
                        <a:rPr lang="en-US" sz="1400" baseline="0" dirty="0" err="1" smtClean="0"/>
                        <a:t>ако</a:t>
                      </a:r>
                      <a:r>
                        <a:rPr lang="en-US" sz="1400" baseline="0" dirty="0" smtClean="0"/>
                        <a:t> </a:t>
                      </a:r>
                      <a:r>
                        <a:rPr lang="en-US" sz="1400" baseline="0" dirty="0" err="1" smtClean="0"/>
                        <a:t>је</a:t>
                      </a:r>
                      <a:r>
                        <a:rPr lang="en-US" sz="1400" baseline="0" dirty="0" smtClean="0"/>
                        <a:t> </a:t>
                      </a:r>
                      <a:r>
                        <a:rPr lang="en-US" sz="1400" baseline="0" dirty="0" err="1" smtClean="0"/>
                        <a:t>фибринолиза</a:t>
                      </a:r>
                      <a:r>
                        <a:rPr lang="en-US" sz="1400" baseline="0" dirty="0" smtClean="0"/>
                        <a:t> </a:t>
                      </a:r>
                      <a:r>
                        <a:rPr lang="en-US" sz="1400" baseline="0" dirty="0" err="1" smtClean="0"/>
                        <a:t>била</a:t>
                      </a:r>
                      <a:r>
                        <a:rPr lang="en-US" sz="1400" baseline="0" dirty="0" smtClean="0"/>
                        <a:t> </a:t>
                      </a:r>
                      <a:r>
                        <a:rPr lang="en-US" sz="1400" baseline="0" dirty="0" err="1" smtClean="0"/>
                        <a:t>несупешна</a:t>
                      </a:r>
                      <a:r>
                        <a:rPr lang="en-US" sz="1400" baseline="0" dirty="0" smtClean="0"/>
                        <a:t> (</a:t>
                      </a:r>
                      <a:r>
                        <a:rPr lang="en-US" sz="1400" baseline="0" dirty="0" err="1" smtClean="0"/>
                        <a:t>резолуција</a:t>
                      </a:r>
                      <a:r>
                        <a:rPr lang="en-US" sz="1400" baseline="0" dirty="0" smtClean="0"/>
                        <a:t> СТ </a:t>
                      </a:r>
                      <a:r>
                        <a:rPr lang="en-US" sz="1400" baseline="0" dirty="0" err="1" smtClean="0"/>
                        <a:t>сегмента</a:t>
                      </a:r>
                      <a:r>
                        <a:rPr lang="en-US" sz="1400" baseline="0" dirty="0" smtClean="0"/>
                        <a:t> </a:t>
                      </a:r>
                      <a:r>
                        <a:rPr lang="en-US" sz="1400" baseline="0" dirty="0" err="1" smtClean="0"/>
                        <a:t>мања</a:t>
                      </a:r>
                      <a:r>
                        <a:rPr lang="en-US" sz="1400" baseline="0" dirty="0" smtClean="0"/>
                        <a:t> </a:t>
                      </a:r>
                      <a:r>
                        <a:rPr lang="en-US" sz="1400" baseline="0" dirty="0" err="1" smtClean="0"/>
                        <a:t>од</a:t>
                      </a:r>
                      <a:r>
                        <a:rPr lang="en-US" sz="1400" baseline="0" dirty="0" smtClean="0"/>
                        <a:t> 50%)</a:t>
                      </a:r>
                      <a:endParaRPr lang="en-US" sz="1400" dirty="0" smtClean="0"/>
                    </a:p>
                  </a:txBody>
                  <a:tcPr marL="91441" marR="91441" marT="45710" marB="4571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А</a:t>
                      </a:r>
                      <a:endParaRPr lang="en-GB" sz="1400" b="1" dirty="0">
                        <a:solidFill>
                          <a:schemeClr val="bg1"/>
                        </a:solidFill>
                        <a:latin typeface="Myriad Pro" panose="020B0503030403020204" pitchFamily="34" charset="0"/>
                      </a:endParaRPr>
                    </a:p>
                  </a:txBody>
                  <a:tcPr marL="91441" marR="91441" marT="45710" marB="45710" anchor="ctr">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292901">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400" dirty="0" err="1" smtClean="0"/>
                        <a:t>Хитна</a:t>
                      </a:r>
                      <a:r>
                        <a:rPr lang="en-US" sz="1400" baseline="0" dirty="0" smtClean="0"/>
                        <a:t> PCI </a:t>
                      </a:r>
                      <a:r>
                        <a:rPr lang="en-US" sz="1400" baseline="0" dirty="0" err="1" smtClean="0"/>
                        <a:t>је</a:t>
                      </a:r>
                      <a:r>
                        <a:rPr lang="en-US" sz="1400" baseline="0" dirty="0" smtClean="0"/>
                        <a:t> </a:t>
                      </a:r>
                      <a:r>
                        <a:rPr lang="en-US" sz="1400" baseline="0" dirty="0" err="1" smtClean="0"/>
                        <a:t>индикована</a:t>
                      </a:r>
                      <a:r>
                        <a:rPr lang="en-US" sz="1400" baseline="0" dirty="0" smtClean="0"/>
                        <a:t> </a:t>
                      </a:r>
                      <a:r>
                        <a:rPr lang="en-US" sz="1400" baseline="0" dirty="0" err="1" smtClean="0"/>
                        <a:t>у</a:t>
                      </a:r>
                      <a:r>
                        <a:rPr lang="en-US" sz="1400" baseline="0" dirty="0" smtClean="0"/>
                        <a:t> </a:t>
                      </a:r>
                      <a:r>
                        <a:rPr lang="en-US" sz="1400" baseline="0" dirty="0" err="1" smtClean="0"/>
                        <a:t>случају</a:t>
                      </a:r>
                      <a:r>
                        <a:rPr lang="en-US" sz="1400" baseline="0" dirty="0" smtClean="0"/>
                        <a:t> </a:t>
                      </a:r>
                      <a:r>
                        <a:rPr lang="en-US" sz="1400" baseline="0" dirty="0" err="1" smtClean="0"/>
                        <a:t>поновне</a:t>
                      </a:r>
                      <a:r>
                        <a:rPr lang="en-US" sz="1400" baseline="0" dirty="0" smtClean="0"/>
                        <a:t> </a:t>
                      </a:r>
                      <a:r>
                        <a:rPr lang="en-US" sz="1400" baseline="0" dirty="0" err="1" smtClean="0"/>
                        <a:t>исхемије</a:t>
                      </a:r>
                      <a:r>
                        <a:rPr lang="en-US" sz="1400" baseline="0" dirty="0" smtClean="0"/>
                        <a:t> </a:t>
                      </a:r>
                      <a:r>
                        <a:rPr lang="en-US" sz="1400" baseline="0" dirty="0" err="1" smtClean="0"/>
                        <a:t>или</a:t>
                      </a:r>
                      <a:r>
                        <a:rPr lang="en-US" sz="1400" baseline="0" dirty="0" smtClean="0"/>
                        <a:t> </a:t>
                      </a:r>
                      <a:r>
                        <a:rPr lang="en-US" sz="1400" baseline="0" dirty="0" err="1" smtClean="0"/>
                        <a:t>ако</a:t>
                      </a:r>
                      <a:r>
                        <a:rPr lang="en-US" sz="1400" baseline="0" dirty="0" smtClean="0"/>
                        <a:t> </a:t>
                      </a:r>
                      <a:r>
                        <a:rPr lang="en-US" sz="1400" baseline="0" dirty="0" err="1" smtClean="0"/>
                        <a:t>постоје</a:t>
                      </a:r>
                      <a:r>
                        <a:rPr lang="en-US" sz="1400" baseline="0" dirty="0" smtClean="0"/>
                        <a:t> </a:t>
                      </a:r>
                      <a:r>
                        <a:rPr lang="en-US" sz="1400" baseline="0" dirty="0" err="1" smtClean="0"/>
                        <a:t>докази</a:t>
                      </a:r>
                      <a:r>
                        <a:rPr lang="en-US" sz="1400" baseline="0" dirty="0" smtClean="0"/>
                        <a:t> </a:t>
                      </a:r>
                      <a:r>
                        <a:rPr lang="en-US" sz="1400" baseline="0" dirty="0" err="1" smtClean="0"/>
                        <a:t>о</a:t>
                      </a:r>
                      <a:r>
                        <a:rPr lang="en-US" sz="1400" baseline="0" dirty="0" smtClean="0"/>
                        <a:t> </a:t>
                      </a:r>
                      <a:r>
                        <a:rPr lang="en-US" sz="1400" baseline="0" dirty="0" err="1" smtClean="0"/>
                        <a:t>реоклузији</a:t>
                      </a:r>
                      <a:r>
                        <a:rPr lang="en-US" sz="1400" baseline="0" dirty="0" smtClean="0"/>
                        <a:t> </a:t>
                      </a:r>
                      <a:r>
                        <a:rPr lang="en-US" sz="1400" baseline="0" dirty="0" err="1" smtClean="0"/>
                        <a:t>након</a:t>
                      </a:r>
                      <a:r>
                        <a:rPr lang="en-US" sz="1400" baseline="0" dirty="0" smtClean="0"/>
                        <a:t> </a:t>
                      </a:r>
                      <a:r>
                        <a:rPr lang="en-US" sz="1400" baseline="0" dirty="0" err="1" smtClean="0"/>
                        <a:t>иницијално</a:t>
                      </a:r>
                      <a:r>
                        <a:rPr lang="en-US" sz="1400" baseline="0" dirty="0" smtClean="0"/>
                        <a:t> </a:t>
                      </a:r>
                      <a:r>
                        <a:rPr lang="en-US" sz="1400" baseline="0" dirty="0" err="1" smtClean="0"/>
                        <a:t>успешне</a:t>
                      </a:r>
                      <a:r>
                        <a:rPr lang="en-US" sz="1400" baseline="0" dirty="0" smtClean="0"/>
                        <a:t> </a:t>
                      </a:r>
                      <a:r>
                        <a:rPr lang="en-US" sz="1400" baseline="0" dirty="0" err="1" smtClean="0"/>
                        <a:t>тромболизе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err="1" smtClean="0">
                          <a:solidFill>
                            <a:schemeClr val="bg1"/>
                          </a:solidFill>
                          <a:latin typeface="Myriad Pro" panose="020B0503030403020204" pitchFamily="34" charset="0"/>
                        </a:rPr>
                        <a:t>B</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r>
              <a:tr h="338641">
                <a:tc>
                  <a:txBody>
                    <a:bodyPr/>
                    <a:lstStyle/>
                    <a:p>
                      <a:pPr marL="0" marR="0" indent="0" algn="l" defTabSz="457200" rtl="0" eaLnBrk="1" fontAlgn="auto" latinLnBrk="0" hangingPunct="1">
                        <a:lnSpc>
                          <a:spcPct val="100000"/>
                        </a:lnSpc>
                        <a:spcBef>
                          <a:spcPts val="0"/>
                        </a:spcBef>
                        <a:spcAft>
                          <a:spcPts val="0"/>
                        </a:spcAft>
                        <a:buClrTx/>
                        <a:buSzTx/>
                        <a:buFont typeface="Arial" charset="0"/>
                        <a:buNone/>
                        <a:tabLst/>
                        <a:defRPr/>
                      </a:pPr>
                      <a:r>
                        <a:rPr lang="en-US" sz="1400" dirty="0" err="1" smtClean="0"/>
                        <a:t>Хитна</a:t>
                      </a:r>
                      <a:r>
                        <a:rPr lang="en-US" sz="1400" baseline="0" dirty="0" smtClean="0"/>
                        <a:t> </a:t>
                      </a:r>
                      <a:r>
                        <a:rPr lang="en-US" sz="1400" baseline="0" dirty="0" err="1" smtClean="0"/>
                        <a:t>ангиографија</a:t>
                      </a:r>
                      <a:r>
                        <a:rPr lang="en-US" sz="1400" baseline="0" dirty="0" smtClean="0"/>
                        <a:t> </a:t>
                      </a:r>
                      <a:r>
                        <a:rPr lang="en-US" sz="1400" baseline="0" dirty="0" err="1" smtClean="0"/>
                        <a:t>са</a:t>
                      </a:r>
                      <a:r>
                        <a:rPr lang="en-US" sz="1400" baseline="0" dirty="0" smtClean="0"/>
                        <a:t> </a:t>
                      </a:r>
                      <a:r>
                        <a:rPr lang="en-US" sz="1400" baseline="0" dirty="0" err="1" smtClean="0"/>
                        <a:t>могућношћу</a:t>
                      </a:r>
                      <a:r>
                        <a:rPr lang="en-US" sz="1400" baseline="0" dirty="0" smtClean="0"/>
                        <a:t> </a:t>
                      </a:r>
                      <a:r>
                        <a:rPr lang="en-US" sz="1400" baseline="0" dirty="0" err="1" smtClean="0"/>
                        <a:t>реваскуларизације</a:t>
                      </a:r>
                      <a:r>
                        <a:rPr lang="en-US" sz="1400" baseline="0" dirty="0" smtClean="0"/>
                        <a:t> </a:t>
                      </a:r>
                      <a:r>
                        <a:rPr lang="en-US" sz="1400" baseline="0" dirty="0" err="1" smtClean="0"/>
                        <a:t>је</a:t>
                      </a:r>
                      <a:r>
                        <a:rPr lang="en-US" sz="1400" baseline="0" dirty="0" smtClean="0"/>
                        <a:t> </a:t>
                      </a:r>
                      <a:r>
                        <a:rPr lang="en-US" sz="1400" baseline="0" dirty="0" err="1" smtClean="0"/>
                        <a:t>индикована</a:t>
                      </a:r>
                      <a:r>
                        <a:rPr lang="en-US" sz="1400" baseline="0" dirty="0" smtClean="0"/>
                        <a:t> </a:t>
                      </a:r>
                      <a:r>
                        <a:rPr lang="en-US" sz="1400" baseline="0" dirty="0" err="1" smtClean="0"/>
                        <a:t>код</a:t>
                      </a:r>
                      <a:r>
                        <a:rPr lang="en-US" sz="1400" baseline="0" dirty="0" smtClean="0"/>
                        <a:t> </a:t>
                      </a:r>
                      <a:r>
                        <a:rPr lang="en-US" sz="1400" baseline="0" dirty="0" err="1" smtClean="0"/>
                        <a:t>болесника</a:t>
                      </a:r>
                      <a:r>
                        <a:rPr lang="en-US" sz="1400" baseline="0" dirty="0" smtClean="0"/>
                        <a:t> </a:t>
                      </a:r>
                      <a:r>
                        <a:rPr lang="en-US" sz="1400" baseline="0" dirty="0" err="1" smtClean="0"/>
                        <a:t>са</a:t>
                      </a:r>
                      <a:r>
                        <a:rPr lang="en-US" sz="1400" baseline="0" dirty="0" smtClean="0"/>
                        <a:t> </a:t>
                      </a:r>
                      <a:r>
                        <a:rPr lang="en-US" sz="1400" baseline="0" dirty="0" err="1" smtClean="0"/>
                        <a:t>срчаном</a:t>
                      </a:r>
                      <a:r>
                        <a:rPr lang="en-US" sz="1400" baseline="0" dirty="0" smtClean="0"/>
                        <a:t> </a:t>
                      </a:r>
                      <a:r>
                        <a:rPr lang="en-US" sz="1400" baseline="0" dirty="0" err="1" smtClean="0"/>
                        <a:t>инсуфицијенцијом</a:t>
                      </a:r>
                      <a:r>
                        <a:rPr lang="en-US" sz="1400" baseline="0" dirty="0" smtClean="0"/>
                        <a:t>/</a:t>
                      </a:r>
                      <a:r>
                        <a:rPr lang="en-US" sz="1400" baseline="0" dirty="0" err="1" smtClean="0"/>
                        <a:t>шоком</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x-none"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defPPr>
                        <a:defRPr lang="en-US"/>
                      </a:defPPr>
                      <a:lvl1pPr marL="0" algn="l" defTabSz="457200" rtl="0" eaLnBrk="1" latinLnBrk="0" hangingPunct="1">
                        <a:defRPr sz="1800" kern="1200">
                          <a:solidFill>
                            <a:schemeClr val="dk1"/>
                          </a:solidFill>
                          <a:latin typeface="Calibri"/>
                        </a:defRPr>
                      </a:lvl1pPr>
                      <a:lvl2pPr marL="457200" algn="l" defTabSz="457200" rtl="0" eaLnBrk="1" latinLnBrk="0" hangingPunct="1">
                        <a:defRPr sz="1800" kern="1200">
                          <a:solidFill>
                            <a:schemeClr val="dk1"/>
                          </a:solidFill>
                          <a:latin typeface="Calibri"/>
                        </a:defRPr>
                      </a:lvl2pPr>
                      <a:lvl3pPr marL="914400" algn="l" defTabSz="457200" rtl="0" eaLnBrk="1" latinLnBrk="0" hangingPunct="1">
                        <a:defRPr sz="1800" kern="1200">
                          <a:solidFill>
                            <a:schemeClr val="dk1"/>
                          </a:solidFill>
                          <a:latin typeface="Calibri"/>
                        </a:defRPr>
                      </a:lvl3pPr>
                      <a:lvl4pPr marL="1371600" algn="l" defTabSz="457200" rtl="0" eaLnBrk="1" latinLnBrk="0" hangingPunct="1">
                        <a:defRPr sz="1800" kern="1200">
                          <a:solidFill>
                            <a:schemeClr val="dk1"/>
                          </a:solidFill>
                          <a:latin typeface="Calibri"/>
                        </a:defRPr>
                      </a:lvl4pPr>
                      <a:lvl5pPr marL="1828800" algn="l" defTabSz="457200" rtl="0" eaLnBrk="1" latinLnBrk="0" hangingPunct="1">
                        <a:defRPr sz="1800" kern="1200">
                          <a:solidFill>
                            <a:schemeClr val="dk1"/>
                          </a:solidFill>
                          <a:latin typeface="Calibri"/>
                        </a:defRPr>
                      </a:lvl5pPr>
                      <a:lvl6pPr marL="2286000" algn="l" defTabSz="457200" rtl="0" eaLnBrk="1" latinLnBrk="0" hangingPunct="1">
                        <a:defRPr sz="1800" kern="1200">
                          <a:solidFill>
                            <a:schemeClr val="dk1"/>
                          </a:solidFill>
                          <a:latin typeface="Calibri"/>
                        </a:defRPr>
                      </a:lvl6pPr>
                      <a:lvl7pPr marL="2743200" algn="l" defTabSz="457200" rtl="0" eaLnBrk="1" latinLnBrk="0" hangingPunct="1">
                        <a:defRPr sz="1800" kern="1200">
                          <a:solidFill>
                            <a:schemeClr val="dk1"/>
                          </a:solidFill>
                          <a:latin typeface="Calibri"/>
                        </a:defRPr>
                      </a:lvl7pPr>
                      <a:lvl8pPr marL="3200400" algn="l" defTabSz="457200" rtl="0" eaLnBrk="1" latinLnBrk="0" hangingPunct="1">
                        <a:defRPr sz="1800" kern="1200">
                          <a:solidFill>
                            <a:schemeClr val="dk1"/>
                          </a:solidFill>
                          <a:latin typeface="Calibri"/>
                        </a:defRPr>
                      </a:lvl8pPr>
                      <a:lvl9pPr marL="3657600" algn="l" defTabSz="457200" rtl="0" eaLnBrk="1" latinLnBrk="0" hangingPunct="1">
                        <a:defRPr sz="1800" kern="1200">
                          <a:solidFill>
                            <a:schemeClr val="dk1"/>
                          </a:solidFill>
                          <a:latin typeface="Calibri"/>
                        </a:defRPr>
                      </a:lvl9pPr>
                    </a:lstStyle>
                    <a:p>
                      <a:pPr algn="ctr"/>
                      <a:r>
                        <a:rPr lang="sr-Latn-CS"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54292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Ангиографија</a:t>
                      </a:r>
                      <a:r>
                        <a:rPr lang="en-US" sz="1400" dirty="0" smtClean="0"/>
                        <a:t> </a:t>
                      </a:r>
                      <a:r>
                        <a:rPr lang="en-US" sz="1400" dirty="0" err="1" smtClean="0"/>
                        <a:t>са</a:t>
                      </a:r>
                      <a:r>
                        <a:rPr lang="en-US" sz="1400" dirty="0" smtClean="0"/>
                        <a:t> </a:t>
                      </a:r>
                      <a:r>
                        <a:rPr lang="en-US" sz="1400" dirty="0" err="1" smtClean="0"/>
                        <a:t>могућношћу</a:t>
                      </a:r>
                      <a:r>
                        <a:rPr lang="en-US" sz="1400" baseline="0" dirty="0" smtClean="0"/>
                        <a:t> </a:t>
                      </a:r>
                      <a:r>
                        <a:rPr lang="en-US" sz="1400" baseline="0" dirty="0" err="1" smtClean="0"/>
                        <a:t>реваскуларизације</a:t>
                      </a:r>
                      <a:r>
                        <a:rPr lang="en-US" sz="1400" baseline="0" dirty="0" smtClean="0"/>
                        <a:t> (</a:t>
                      </a:r>
                      <a:r>
                        <a:rPr lang="en-US" sz="1400" baseline="0" dirty="0" err="1" smtClean="0"/>
                        <a:t>инфарктне</a:t>
                      </a:r>
                      <a:r>
                        <a:rPr lang="en-US" sz="1400" baseline="0" dirty="0" smtClean="0"/>
                        <a:t> </a:t>
                      </a:r>
                      <a:r>
                        <a:rPr lang="en-US" sz="1400" baseline="0" dirty="0" err="1" smtClean="0"/>
                        <a:t>артерије</a:t>
                      </a:r>
                      <a:r>
                        <a:rPr lang="en-US" sz="1400" baseline="0" dirty="0" smtClean="0"/>
                        <a:t>) </a:t>
                      </a:r>
                      <a:r>
                        <a:rPr lang="en-US" sz="1400" baseline="0" dirty="0" err="1" smtClean="0"/>
                        <a:t>је</a:t>
                      </a:r>
                      <a:r>
                        <a:rPr lang="en-US" sz="1400" baseline="0" dirty="0" smtClean="0"/>
                        <a:t> </a:t>
                      </a:r>
                      <a:r>
                        <a:rPr lang="en-US" sz="1400" baseline="0" dirty="0" err="1" smtClean="0"/>
                        <a:t>индикована</a:t>
                      </a:r>
                      <a:r>
                        <a:rPr lang="en-US" sz="1400" baseline="0" dirty="0" smtClean="0"/>
                        <a:t> </a:t>
                      </a:r>
                      <a:r>
                        <a:rPr lang="en-US" sz="1400" baseline="0" dirty="0" err="1" smtClean="0"/>
                        <a:t>након</a:t>
                      </a:r>
                      <a:r>
                        <a:rPr lang="en-US" sz="1400" baseline="0" dirty="0" smtClean="0"/>
                        <a:t> </a:t>
                      </a:r>
                      <a:r>
                        <a:rPr lang="en-US" sz="1400" baseline="0" dirty="0" err="1" smtClean="0"/>
                        <a:t>успешне</a:t>
                      </a:r>
                      <a:r>
                        <a:rPr lang="en-US" sz="1400" baseline="0" dirty="0" smtClean="0"/>
                        <a:t> </a:t>
                      </a:r>
                      <a:r>
                        <a:rPr lang="en-US" sz="1400" baseline="0" dirty="0" err="1" smtClean="0"/>
                        <a:t>фибринолизе</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smtClean="0">
                          <a:latin typeface="Myriad Pro" panose="020B0503030403020204" pitchFamily="34" charset="0"/>
                        </a:rPr>
                        <a:t>I</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algn="ctr"/>
                      <a:r>
                        <a:rPr lang="en-GB"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r h="33337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err="1" smtClean="0"/>
                        <a:t>Оптимално</a:t>
                      </a:r>
                      <a:r>
                        <a:rPr lang="en-US" sz="1400" baseline="0" dirty="0" smtClean="0"/>
                        <a:t> </a:t>
                      </a:r>
                      <a:r>
                        <a:rPr lang="en-US" sz="1400" baseline="0" dirty="0" err="1" smtClean="0"/>
                        <a:t>време</a:t>
                      </a:r>
                      <a:r>
                        <a:rPr lang="en-US" sz="1400" baseline="0" dirty="0" smtClean="0"/>
                        <a:t> </a:t>
                      </a:r>
                      <a:r>
                        <a:rPr lang="en-US" sz="1400" baseline="0" dirty="0" err="1" smtClean="0"/>
                        <a:t>за</a:t>
                      </a:r>
                      <a:r>
                        <a:rPr lang="en-US" sz="1400" baseline="0" dirty="0" smtClean="0"/>
                        <a:t> </a:t>
                      </a:r>
                      <a:r>
                        <a:rPr lang="en-US" sz="1400" baseline="0" dirty="0" err="1" smtClean="0"/>
                        <a:t>ангиографију</a:t>
                      </a:r>
                      <a:r>
                        <a:rPr lang="en-US" sz="1400" baseline="0" dirty="0" smtClean="0"/>
                        <a:t> </a:t>
                      </a:r>
                      <a:r>
                        <a:rPr lang="en-US" sz="1400" baseline="0" dirty="0" err="1" smtClean="0"/>
                        <a:t>за</a:t>
                      </a:r>
                      <a:r>
                        <a:rPr lang="en-US" sz="1400" baseline="0" dirty="0" smtClean="0"/>
                        <a:t> </a:t>
                      </a:r>
                      <a:r>
                        <a:rPr lang="en-US" sz="1400" baseline="0" dirty="0" err="1" smtClean="0"/>
                        <a:t>стабилне</a:t>
                      </a:r>
                      <a:r>
                        <a:rPr lang="en-US" sz="1400" baseline="0" dirty="0" smtClean="0"/>
                        <a:t> </a:t>
                      </a:r>
                      <a:r>
                        <a:rPr lang="en-US" sz="1400" baseline="0" dirty="0" err="1" smtClean="0"/>
                        <a:t>болеснике</a:t>
                      </a:r>
                      <a:r>
                        <a:rPr lang="en-US" sz="1400" baseline="0" dirty="0" smtClean="0"/>
                        <a:t> </a:t>
                      </a:r>
                      <a:r>
                        <a:rPr lang="en-US" sz="1400" baseline="0" dirty="0" err="1" smtClean="0"/>
                        <a:t>након</a:t>
                      </a:r>
                      <a:r>
                        <a:rPr lang="en-US" sz="1400" baseline="0" dirty="0" smtClean="0"/>
                        <a:t> </a:t>
                      </a:r>
                      <a:r>
                        <a:rPr lang="en-US" sz="1400" baseline="0" dirty="0" err="1" smtClean="0"/>
                        <a:t>успешне</a:t>
                      </a:r>
                      <a:r>
                        <a:rPr lang="en-US" sz="1400" baseline="0" dirty="0" smtClean="0"/>
                        <a:t> </a:t>
                      </a:r>
                      <a:r>
                        <a:rPr lang="en-US" sz="1400" baseline="0" dirty="0" err="1" smtClean="0"/>
                        <a:t>тромболизе</a:t>
                      </a:r>
                      <a:r>
                        <a:rPr lang="en-US" sz="1400" baseline="0" dirty="0" smtClean="0"/>
                        <a:t>: 3-24х</a:t>
                      </a:r>
                      <a:endParaRPr lang="en-US" sz="1400" dirty="0" smtClean="0"/>
                    </a:p>
                  </a:txBody>
                  <a:tcPr marL="91441" marR="91441" marT="45710" marB="4571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p>
                      <a:pPr algn="ctr"/>
                      <a:r>
                        <a:rPr lang="en-GB" sz="1400" b="1" dirty="0" err="1" smtClean="0">
                          <a:latin typeface="Myriad Pro" panose="020B0503030403020204" pitchFamily="34" charset="0"/>
                        </a:rPr>
                        <a:t>IIa</a:t>
                      </a:r>
                      <a:endParaRPr lang="en-GB" sz="1400" b="1" dirty="0">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en-GB" sz="1400" b="1" dirty="0" smtClean="0">
                          <a:solidFill>
                            <a:schemeClr val="bg1"/>
                          </a:solidFill>
                          <a:latin typeface="Myriad Pro" panose="020B0503030403020204" pitchFamily="34" charset="0"/>
                        </a:rPr>
                        <a:t>A</a:t>
                      </a:r>
                      <a:endParaRPr lang="en-GB" sz="1400" b="1" dirty="0">
                        <a:solidFill>
                          <a:schemeClr val="bg1"/>
                        </a:solidFill>
                        <a:latin typeface="Myriad Pro" panose="020B0503030403020204" pitchFamily="34" charset="0"/>
                      </a:endParaRPr>
                    </a:p>
                  </a:txBody>
                  <a:tcPr marL="91441" marR="91441" marT="45710" marB="4571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457200" y="981075"/>
            <a:ext cx="8229600" cy="719138"/>
          </a:xfrm>
        </p:spPr>
        <p:txBody>
          <a:bodyPr/>
          <a:lstStyle/>
          <a:p>
            <a:pPr eaLnBrk="1" hangingPunct="1"/>
            <a:r>
              <a:rPr lang="sr-Latn-CS" sz="3200" smtClean="0">
                <a:latin typeface="Times New Roman" pitchFamily="18" charset="0"/>
                <a:cs typeface="Times New Roman" pitchFamily="18" charset="0"/>
              </a:rPr>
              <a:t>Примарна ПЦИ</a:t>
            </a:r>
          </a:p>
        </p:txBody>
      </p:sp>
      <p:sp>
        <p:nvSpPr>
          <p:cNvPr id="35843" name="Rectangle 3"/>
          <p:cNvSpPr>
            <a:spLocks noGrp="1" noChangeArrowheads="1"/>
          </p:cNvSpPr>
          <p:nvPr>
            <p:ph sz="half" idx="1"/>
          </p:nvPr>
        </p:nvSpPr>
        <p:spPr>
          <a:xfrm>
            <a:off x="107950" y="1412875"/>
            <a:ext cx="4387850" cy="4454525"/>
          </a:xfrm>
        </p:spPr>
        <p:txBody>
          <a:bodyPr>
            <a:normAutofit fontScale="92500" lnSpcReduction="10000"/>
          </a:bodyPr>
          <a:lstStyle/>
          <a:p>
            <a:pPr eaLnBrk="1" hangingPunct="1">
              <a:lnSpc>
                <a:spcPct val="80000"/>
              </a:lnSpc>
              <a:buFont typeface="Wingdings" pitchFamily="2" charset="2"/>
              <a:buNone/>
            </a:pPr>
            <a:r>
              <a:rPr lang="sr-Latn-CS" sz="2000" smtClean="0">
                <a:latin typeface="Times New Roman" pitchFamily="18" charset="0"/>
                <a:cs typeface="Times New Roman" pitchFamily="18" charset="0"/>
              </a:rPr>
              <a:t>Предности</a:t>
            </a:r>
          </a:p>
          <a:p>
            <a:pPr eaLnBrk="1" hangingPunct="1">
              <a:lnSpc>
                <a:spcPct val="80000"/>
              </a:lnSpc>
            </a:pPr>
            <a:r>
              <a:rPr lang="sr-Latn-CS" sz="2000" smtClean="0">
                <a:latin typeface="Times New Roman" pitchFamily="18" charset="0"/>
                <a:cs typeface="Times New Roman" pitchFamily="18" charset="0"/>
              </a:rPr>
              <a:t>Висок проценат пролазности инфакрктне артерије </a:t>
            </a:r>
            <a:r>
              <a:rPr lang="sr-Latn-CS" sz="2000" smtClean="0">
                <a:solidFill>
                  <a:srgbClr val="FF0000"/>
                </a:solidFill>
                <a:latin typeface="Times New Roman" pitchFamily="18" charset="0"/>
                <a:cs typeface="Times New Roman" pitchFamily="18" charset="0"/>
              </a:rPr>
              <a:t>примењена рано или касно</a:t>
            </a:r>
          </a:p>
          <a:p>
            <a:pPr eaLnBrk="1" hangingPunct="1">
              <a:lnSpc>
                <a:spcPct val="80000"/>
              </a:lnSpc>
            </a:pPr>
            <a:r>
              <a:rPr lang="sr-Latn-CS" sz="2000" smtClean="0">
                <a:latin typeface="Times New Roman" pitchFamily="18" charset="0"/>
                <a:cs typeface="Times New Roman" pitchFamily="18" charset="0"/>
              </a:rPr>
              <a:t>Супериорна у смањењу морталитета код болесника који дођу касно и код најризичнијих болесника</a:t>
            </a:r>
          </a:p>
          <a:p>
            <a:pPr eaLnBrk="1" hangingPunct="1">
              <a:lnSpc>
                <a:spcPct val="80000"/>
              </a:lnSpc>
            </a:pPr>
            <a:r>
              <a:rPr lang="sr-Latn-CS" sz="2000" smtClean="0">
                <a:latin typeface="Times New Roman" pitchFamily="18" charset="0"/>
                <a:cs typeface="Times New Roman" pitchFamily="18" charset="0"/>
              </a:rPr>
              <a:t>Смањен проценат реоклузија реканалисане артерије </a:t>
            </a:r>
            <a:endParaRPr lang="sr-Latn-CS" sz="2000" b="1" smtClean="0">
              <a:solidFill>
                <a:schemeClr val="hlink"/>
              </a:solidFill>
              <a:latin typeface="Times New Roman" pitchFamily="18" charset="0"/>
              <a:cs typeface="Times New Roman" pitchFamily="18" charset="0"/>
            </a:endParaRPr>
          </a:p>
          <a:p>
            <a:pPr eaLnBrk="1" hangingPunct="1">
              <a:lnSpc>
                <a:spcPct val="80000"/>
              </a:lnSpc>
              <a:buFont typeface="Wingdings" pitchFamily="2" charset="2"/>
              <a:buNone/>
            </a:pPr>
            <a:r>
              <a:rPr lang="sr-Latn-CS" sz="2500" smtClean="0">
                <a:latin typeface="Times New Roman" pitchFamily="18" charset="0"/>
                <a:cs typeface="Times New Roman" pitchFamily="18" charset="0"/>
              </a:rPr>
              <a:t>Недостаци</a:t>
            </a:r>
          </a:p>
          <a:p>
            <a:pPr eaLnBrk="1" hangingPunct="1">
              <a:lnSpc>
                <a:spcPct val="80000"/>
              </a:lnSpc>
            </a:pPr>
            <a:r>
              <a:rPr lang="sr-Latn-CS" sz="2000" smtClean="0">
                <a:latin typeface="Times New Roman" pitchFamily="18" charset="0"/>
                <a:cs typeface="Times New Roman" pitchFamily="18" charset="0"/>
              </a:rPr>
              <a:t>Касни често, врло дуго и штетно</a:t>
            </a:r>
          </a:p>
          <a:p>
            <a:pPr eaLnBrk="1" hangingPunct="1">
              <a:lnSpc>
                <a:spcPct val="80000"/>
              </a:lnSpc>
            </a:pPr>
            <a:r>
              <a:rPr lang="sr-Latn-CS" sz="2000" smtClean="0">
                <a:latin typeface="Times New Roman" pitchFamily="18" charset="0"/>
                <a:cs typeface="Times New Roman" pitchFamily="18" charset="0"/>
              </a:rPr>
              <a:t>Често није изводљива</a:t>
            </a:r>
          </a:p>
          <a:p>
            <a:pPr eaLnBrk="1" hangingPunct="1">
              <a:lnSpc>
                <a:spcPct val="80000"/>
              </a:lnSpc>
            </a:pPr>
            <a:r>
              <a:rPr lang="sr-Latn-CS" sz="2000" smtClean="0">
                <a:latin typeface="Times New Roman" pitchFamily="18" charset="0"/>
                <a:cs typeface="Times New Roman" pitchFamily="18" charset="0"/>
              </a:rPr>
              <a:t>Потенцијално нефротоксична Potencijalno nefrotoksična (нарочито код старијих)</a:t>
            </a:r>
          </a:p>
          <a:p>
            <a:pPr eaLnBrk="1" hangingPunct="1">
              <a:lnSpc>
                <a:spcPct val="80000"/>
              </a:lnSpc>
            </a:pPr>
            <a:r>
              <a:rPr lang="sr-Latn-CS" sz="2000" smtClean="0">
                <a:latin typeface="Times New Roman" pitchFamily="18" charset="0"/>
                <a:cs typeface="Times New Roman" pitchFamily="18" charset="0"/>
              </a:rPr>
              <a:t>Повећава ризик од крварења</a:t>
            </a:r>
          </a:p>
          <a:p>
            <a:pPr eaLnBrk="1" hangingPunct="1">
              <a:lnSpc>
                <a:spcPct val="80000"/>
              </a:lnSpc>
              <a:buFont typeface="Wingdings" pitchFamily="2" charset="2"/>
              <a:buNone/>
            </a:pPr>
            <a:endParaRPr lang="sr-Latn-CS" sz="2000" smtClean="0">
              <a:latin typeface="Comic Sans MS" pitchFamily="66" charset="0"/>
            </a:endParaRPr>
          </a:p>
          <a:p>
            <a:pPr eaLnBrk="1" hangingPunct="1">
              <a:lnSpc>
                <a:spcPct val="80000"/>
              </a:lnSpc>
            </a:pPr>
            <a:endParaRPr lang="sr-Latn-CS" sz="2200" smtClean="0">
              <a:latin typeface="Comic Sans MS" pitchFamily="66" charset="0"/>
            </a:endParaRPr>
          </a:p>
        </p:txBody>
      </p:sp>
      <p:sp>
        <p:nvSpPr>
          <p:cNvPr id="35844" name="Rectangle 4"/>
          <p:cNvSpPr>
            <a:spLocks noGrp="1" noChangeArrowheads="1"/>
          </p:cNvSpPr>
          <p:nvPr>
            <p:ph sz="half" idx="2"/>
          </p:nvPr>
        </p:nvSpPr>
        <p:spPr/>
        <p:txBody>
          <a:bodyPr>
            <a:normAutofit fontScale="92500" lnSpcReduction="10000"/>
          </a:bodyPr>
          <a:lstStyle/>
          <a:p>
            <a:pPr eaLnBrk="1" hangingPunct="1"/>
            <a:endParaRPr lang="sr-Latn-CS" smtClean="0"/>
          </a:p>
        </p:txBody>
      </p:sp>
      <p:sp>
        <p:nvSpPr>
          <p:cNvPr id="269317" name="Rectangle 5"/>
          <p:cNvSpPr>
            <a:spLocks noChangeArrowheads="1"/>
          </p:cNvSpPr>
          <p:nvPr/>
        </p:nvSpPr>
        <p:spPr bwMode="auto">
          <a:xfrm>
            <a:off x="6808788" y="6607175"/>
            <a:ext cx="206375" cy="252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82945" tIns="41473" rIns="82945" bIns="41473">
            <a:spAutoFit/>
          </a:bodyPr>
          <a:lstStyle/>
          <a:p>
            <a:pPr defTabSz="828675" eaLnBrk="1" hangingPunct="1">
              <a:defRPr/>
            </a:pPr>
            <a:r>
              <a:rPr lang="sr-Latn-CS" sz="1100" i="1" dirty="0">
                <a:solidFill>
                  <a:srgbClr val="66FF33"/>
                </a:solidFill>
                <a:effectLst>
                  <a:outerShdw blurRad="38100" dist="38100" dir="2700000" algn="tl">
                    <a:srgbClr val="000000"/>
                  </a:outerShdw>
                </a:effectLst>
                <a:latin typeface="Arial" charset="0"/>
                <a:cs typeface="Arial" charset="0"/>
              </a:rPr>
              <a:t>.</a:t>
            </a:r>
            <a:endParaRPr lang="hu-HU" sz="1100" i="1" dirty="0">
              <a:solidFill>
                <a:srgbClr val="66FF33"/>
              </a:solidFill>
              <a:effectLst>
                <a:outerShdw blurRad="38100" dist="38100" dir="2700000" algn="tl">
                  <a:srgbClr val="000000"/>
                </a:outerShdw>
              </a:effectLst>
              <a:latin typeface="Arial" charset="0"/>
              <a:cs typeface="Arial" charset="0"/>
            </a:endParaRPr>
          </a:p>
        </p:txBody>
      </p:sp>
      <p:pic>
        <p:nvPicPr>
          <p:cNvPr id="35846" name="Picture 6"/>
          <p:cNvPicPr>
            <a:picLocks noChangeAspect="1" noChangeArrowheads="1"/>
          </p:cNvPicPr>
          <p:nvPr/>
        </p:nvPicPr>
        <p:blipFill>
          <a:blip r:embed="rId2"/>
          <a:srcRect/>
          <a:stretch>
            <a:fillRect/>
          </a:stretch>
        </p:blipFill>
        <p:spPr bwMode="auto">
          <a:xfrm>
            <a:off x="4643438" y="1700213"/>
            <a:ext cx="4321175"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algn="ctr"/>
            <a:r>
              <a:rPr lang="en-US" sz="3200" dirty="0" err="1" smtClean="0">
                <a:latin typeface="Times New Roman" pitchFamily="18" charset="0"/>
                <a:cs typeface="Times New Roman" pitchFamily="18" charset="0"/>
              </a:rPr>
              <a:t>Примарна</a:t>
            </a:r>
            <a:r>
              <a:rPr lang="en-US" sz="3200" dirty="0" smtClean="0">
                <a:latin typeface="Times New Roman" pitchFamily="18" charset="0"/>
                <a:cs typeface="Times New Roman" pitchFamily="18" charset="0"/>
              </a:rPr>
              <a:t> </a:t>
            </a:r>
            <a:r>
              <a:rPr lang="sr-Cyrl-RS" sz="3200" dirty="0" smtClean="0">
                <a:latin typeface="Times New Roman" pitchFamily="18" charset="0"/>
                <a:cs typeface="Times New Roman" pitchFamily="18" charset="0"/>
              </a:rPr>
              <a:t>ПЦИ</a:t>
            </a:r>
            <a:endParaRPr lang="en-US" sz="3200" dirty="0" smtClean="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274320" y="2519363"/>
          <a:ext cx="8744989" cy="2165013"/>
        </p:xfrm>
        <a:graphic>
          <a:graphicData uri="http://schemas.openxmlformats.org/drawingml/2006/table">
            <a:tbl>
              <a:tblPr/>
              <a:tblGrid>
                <a:gridCol w="7115891"/>
                <a:gridCol w="845271"/>
                <a:gridCol w="783827"/>
              </a:tblGrid>
              <a:tr h="74295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800" b="1" i="0" u="none" strike="noStrike" cap="none" normalizeH="0" baseline="0" dirty="0" smtClean="0">
                          <a:ln>
                            <a:noFill/>
                          </a:ln>
                          <a:solidFill>
                            <a:srgbClr val="FFFFFF"/>
                          </a:solidFill>
                          <a:effectLst/>
                          <a:latin typeface="Myriad Pro"/>
                        </a:rPr>
                        <a:t> Препоруке</a:t>
                      </a:r>
                      <a:endParaRPr kumimoji="0" lang="en-GB" sz="1800" b="1" i="0" u="none" strike="noStrike" cap="none" normalizeH="0" baseline="0" dirty="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Класа</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hr-HR" sz="1800" b="1" i="0" u="none" strike="noStrike" cap="none" normalizeH="0" baseline="0" smtClean="0">
                          <a:ln>
                            <a:noFill/>
                          </a:ln>
                          <a:solidFill>
                            <a:srgbClr val="FFFFFF"/>
                          </a:solidFill>
                          <a:effectLst/>
                          <a:latin typeface="Myriad Pro"/>
                        </a:rPr>
                        <a:t>Ниво</a:t>
                      </a:r>
                      <a:endParaRPr kumimoji="0" lang="en-GB" sz="1800" b="1" i="0" u="none" strike="noStrike" cap="none" normalizeH="0" baseline="0" smtClean="0">
                        <a:ln>
                          <a:noFill/>
                        </a:ln>
                        <a:solidFill>
                          <a:srgbClr val="FFFFFF"/>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C196B"/>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rgbClr val="000000"/>
                          </a:solidFill>
                          <a:effectLst/>
                          <a:latin typeface="Calibri" pitchFamily="34" charset="0"/>
                        </a:rPr>
                        <a:t>Примарна</a:t>
                      </a:r>
                      <a:r>
                        <a:rPr kumimoji="0" lang="en-US" sz="1400" b="0" i="0" u="none" strike="noStrike" cap="none" normalizeH="0" baseline="0" dirty="0" smtClean="0">
                          <a:ln>
                            <a:noFill/>
                          </a:ln>
                          <a:solidFill>
                            <a:srgbClr val="000000"/>
                          </a:solidFill>
                          <a:effectLst/>
                          <a:latin typeface="Calibri" pitchFamily="34" charset="0"/>
                        </a:rPr>
                        <a:t> </a:t>
                      </a:r>
                      <a:r>
                        <a:rPr kumimoji="0" lang="sr-Cyrl-RS" sz="1400" b="0" i="0" u="none" strike="noStrike" cap="none" normalizeH="0" baseline="0" dirty="0" smtClean="0">
                          <a:ln>
                            <a:noFill/>
                          </a:ln>
                          <a:solidFill>
                            <a:srgbClr val="000000"/>
                          </a:solidFill>
                          <a:effectLst/>
                          <a:latin typeface="Calibri" pitchFamily="34" charset="0"/>
                        </a:rPr>
                        <a:t>ПЦИ</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је</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препоручена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реперфузина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терапија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ако</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је</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изводи</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искусан</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тим</a:t>
                      </a:r>
                      <a:r>
                        <a:rPr kumimoji="0" lang="en-US" sz="1400" b="0" i="0" u="none" strike="noStrike" cap="none" normalizeH="0" baseline="0" dirty="0" smtClean="0">
                          <a:ln>
                            <a:noFill/>
                          </a:ln>
                          <a:solidFill>
                            <a:srgbClr val="000000"/>
                          </a:solidFill>
                          <a:effectLst/>
                          <a:latin typeface="Calibri" pitchFamily="34" charset="0"/>
                        </a:rPr>
                        <a:t> 120 </a:t>
                      </a:r>
                      <a:r>
                        <a:rPr kumimoji="0" lang="en-US" sz="1400" b="0" i="0" u="none" strike="noStrike" cap="none" normalizeH="0" baseline="0" dirty="0" err="1" smtClean="0">
                          <a:ln>
                            <a:noFill/>
                          </a:ln>
                          <a:solidFill>
                            <a:srgbClr val="000000"/>
                          </a:solidFill>
                          <a:effectLst/>
                          <a:latin typeface="Calibri" pitchFamily="34" charset="0"/>
                        </a:rPr>
                        <a:t>минута</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од</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првог</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медицинског</a:t>
                      </a:r>
                      <a:r>
                        <a:rPr kumimoji="0" lang="en-US" sz="1400" b="0" i="0" u="none" strike="noStrike" cap="none" normalizeH="0" baseline="0" dirty="0" smtClean="0">
                          <a:ln>
                            <a:noFill/>
                          </a:ln>
                          <a:solidFill>
                            <a:srgbClr val="000000"/>
                          </a:solidFill>
                          <a:effectLst/>
                          <a:latin typeface="Calibri" pitchFamily="34" charset="0"/>
                        </a:rPr>
                        <a:t> </a:t>
                      </a:r>
                      <a:r>
                        <a:rPr kumimoji="0" lang="en-US" sz="1400" b="0" i="0" u="none" strike="noStrike" cap="none" normalizeH="0" baseline="0" dirty="0" err="1" smtClean="0">
                          <a:ln>
                            <a:noFill/>
                          </a:ln>
                          <a:solidFill>
                            <a:srgbClr val="000000"/>
                          </a:solidFill>
                          <a:effectLst/>
                          <a:latin typeface="Calibri" pitchFamily="34" charset="0"/>
                        </a:rPr>
                        <a:t>контакта</a:t>
                      </a:r>
                      <a:endParaRPr kumimoji="0" lang="en-US" sz="1400" b="0" i="0" u="none" strike="noStrike" cap="none" normalizeH="0" baseline="0" dirty="0" smtClean="0">
                        <a:ln>
                          <a:noFill/>
                        </a:ln>
                        <a:solidFill>
                          <a:srgbClr val="000000"/>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chemeClr val="bg1"/>
                          </a:solidFill>
                          <a:effectLst/>
                          <a:latin typeface="Myriad Pro"/>
                        </a:rPr>
                        <a:t>А</a:t>
                      </a:r>
                      <a:endParaRPr kumimoji="0" lang="en-GB" sz="1400" b="1" i="0" u="none" strike="noStrike" cap="none" normalizeH="0" baseline="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2060"/>
                    </a:solidFill>
                  </a:tcPr>
                </a:tc>
              </a:tr>
              <a:tr h="69056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Примарна</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ПЦИ</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индикована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код</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пацијената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значајном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актуном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срчаном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слабошћу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кардиогеним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шоком</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изузев</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ако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очекивано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кашњење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удружено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са</a:t>
                      </a:r>
                      <a:r>
                        <a:rPr kumimoji="0" lang="en-US" sz="1400" b="0" i="0" u="none" strike="noStrike" cap="none" normalizeH="0" baseline="0" dirty="0" smtClean="0">
                          <a:ln>
                            <a:noFill/>
                          </a:ln>
                          <a:solidFill>
                            <a:schemeClr val="tx1"/>
                          </a:solidFill>
                          <a:effectLst/>
                          <a:latin typeface="Calibri" pitchFamily="34" charset="0"/>
                        </a:rPr>
                        <a:t> PCI и </a:t>
                      </a:r>
                      <a:r>
                        <a:rPr kumimoji="0" lang="en-US" sz="1400" b="0" i="0" u="none" strike="noStrike" cap="none" normalizeH="0" baseline="0" dirty="0" err="1" smtClean="0">
                          <a:ln>
                            <a:noFill/>
                          </a:ln>
                          <a:solidFill>
                            <a:schemeClr val="tx1"/>
                          </a:solidFill>
                          <a:effectLst/>
                          <a:latin typeface="Calibri" pitchFamily="34" charset="0"/>
                        </a:rPr>
                        <a:t>ако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се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болесник</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јавио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непосредно</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након</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почетка</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тегоба</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smtClean="0">
                          <a:ln>
                            <a:noFill/>
                          </a:ln>
                          <a:solidFill>
                            <a:srgbClr val="000000"/>
                          </a:solidFill>
                          <a:effectLst/>
                          <a:latin typeface="Myriad Pro"/>
                        </a:rPr>
                        <a:t>I</a:t>
                      </a:r>
                      <a:endParaRPr kumimoji="0" lang="en-GB" sz="1400" b="1" i="0" u="none" strike="noStrike" cap="none" normalizeH="0" baseline="0" smtClean="0">
                        <a:ln>
                          <a:noFill/>
                        </a:ln>
                        <a:solidFill>
                          <a:srgbClr val="000000"/>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00B05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sr-Latn-CS" sz="1400" b="1" i="0" u="none" strike="noStrike" cap="none" normalizeH="0" baseline="0" dirty="0" smtClean="0">
                          <a:ln>
                            <a:noFill/>
                          </a:ln>
                          <a:solidFill>
                            <a:schemeClr val="bg1"/>
                          </a:solidFill>
                          <a:effectLst/>
                          <a:latin typeface="Myriad Pro"/>
                        </a:rPr>
                        <a:t>B</a:t>
                      </a:r>
                      <a:endParaRPr kumimoji="0" lang="en-GB" sz="1400" b="1" i="0" u="none" strike="noStrike" cap="none" normalizeH="0" baseline="0" dirty="0" smtClean="0">
                        <a:ln>
                          <a:noFill/>
                        </a:ln>
                        <a:solidFill>
                          <a:schemeClr val="bg1"/>
                        </a:solidFill>
                        <a:effectLst/>
                        <a:latin typeface="Myriad Pro"/>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2E75B6"/>
                    </a:solid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p:cNvPicPr>
            <a:picLocks noGrp="1" noChangeAspect="1" noChangeArrowheads="1"/>
          </p:cNvPicPr>
          <p:nvPr>
            <p:ph sz="half" idx="4294967295"/>
          </p:nvPr>
        </p:nvPicPr>
        <p:blipFill>
          <a:blip r:embed="rId2"/>
          <a:stretch>
            <a:fillRect/>
          </a:stretch>
        </p:blipFill>
        <p:spPr>
          <a:xfrm>
            <a:off x="216131" y="1207742"/>
            <a:ext cx="4038600" cy="4392612"/>
          </a:xfrm>
          <a:noFill/>
        </p:spPr>
      </p:pic>
      <p:pic>
        <p:nvPicPr>
          <p:cNvPr id="36868" name="Picture 2"/>
          <p:cNvPicPr>
            <a:picLocks noGrp="1" noChangeAspect="1" noChangeArrowheads="1"/>
          </p:cNvPicPr>
          <p:nvPr>
            <p:ph sz="half" idx="4294967295"/>
          </p:nvPr>
        </p:nvPicPr>
        <p:blipFill>
          <a:blip r:embed="rId3"/>
          <a:srcRect/>
          <a:stretch>
            <a:fillRect/>
          </a:stretch>
        </p:blipFill>
        <p:spPr>
          <a:xfrm>
            <a:off x="4761230" y="1207742"/>
            <a:ext cx="4108450" cy="4392612"/>
          </a:xfr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le 1"/>
          <p:cNvSpPr>
            <a:spLocks noGrp="1"/>
          </p:cNvSpPr>
          <p:nvPr>
            <p:ph type="title"/>
          </p:nvPr>
        </p:nvSpPr>
        <p:spPr>
          <a:xfrm>
            <a:off x="498475" y="260350"/>
            <a:ext cx="8426450" cy="1325563"/>
          </a:xfrm>
        </p:spPr>
        <p:txBody>
          <a:bodyPr/>
          <a:lstStyle/>
          <a:p>
            <a:pPr algn="ctr"/>
            <a:r>
              <a:rPr lang="en-US" sz="3200" dirty="0" err="1" smtClean="0">
                <a:latin typeface="Times New Roman" pitchFamily="18" charset="0"/>
                <a:cs typeface="Times New Roman" pitchFamily="18" charset="0"/>
              </a:rPr>
              <a:t>Дозе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антитромбоцитне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терапије</a:t>
            </a:r>
            <a:endParaRPr lang="en-US" sz="3200" dirty="0" smtClean="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498475" y="1558925"/>
          <a:ext cx="8331200" cy="4209296"/>
        </p:xfrm>
        <a:graphic>
          <a:graphicData uri="http://schemas.openxmlformats.org/drawingml/2006/table">
            <a:tbl>
              <a:tblPr/>
              <a:tblGrid>
                <a:gridCol w="1673225"/>
                <a:gridCol w="6657975"/>
              </a:tblGrid>
              <a:tr h="31908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34" charset="0"/>
                        </a:rPr>
                        <a:t>Дозе антитромбоцитне котерапије</a:t>
                      </a: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hMerge="1">
                  <a:txBody>
                    <a:bodyPr/>
                    <a:lstStyle/>
                    <a:p>
                      <a:endParaRPr lang="sr-Cyrl-BA"/>
                    </a:p>
                  </a:txBody>
                  <a:tcPr/>
                </a:tc>
              </a:tr>
              <a:tr h="50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Аспирин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Ударна доза 150-300мг орално или 80-150мг интравенски, уколико није могуће орално узимање, потом доза одржавања 75-100мг/дан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Клопидогрел</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Ударна доза 600мг орално, потом доза одржавања 75мг/дан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Прасугрел</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Ударна доза 60мг орално, потом доза одржавања 10мг/дан</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Код болесника са телесном тежином мањом од 60кг, препоручује се доза одржавања од 5мг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Код болесника старијих од 75 год, прасугрел се генерално не препоручује, али дозу од 5мг треба дати уколико се сматра неопходним</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Тикагрелор</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Ударна доза од 180мг орално, потом доза одржавања 90мг два пута дневно</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Абциксимаб</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Болус 0.25мг/кг интравенски или 0.125</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г/кг инфузија (максимум 10</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г/мин) наредних 12 сати</a:t>
                      </a:r>
                      <a:endParaRPr kumimoji="0" lang="en-US" sz="14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Ептифабатид</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Двоструки болус од 180</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г/кг интравенски (дати у интервалу од 10 мин), потом инфузија 2.0 </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г/кг/мин у току 18 сати</a:t>
                      </a:r>
                      <a:endParaRPr kumimoji="0" lang="en-US" sz="14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Тирофибан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25</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г/кг за 3 минута интравенски, потом инфузија одржавања 0.15</a:t>
                      </a:r>
                      <a:r>
                        <a:rPr kumimoji="0" lang="el-GR" sz="1400" b="0" i="0" u="none" strike="noStrike" cap="none" normalizeH="0" baseline="0" smtClean="0">
                          <a:ln>
                            <a:noFill/>
                          </a:ln>
                          <a:solidFill>
                            <a:schemeClr val="tx1"/>
                          </a:solidFill>
                          <a:effectLst/>
                          <a:latin typeface="Calibri" pitchFamily="34" charset="0"/>
                        </a:rPr>
                        <a:t> μ</a:t>
                      </a:r>
                      <a:r>
                        <a:rPr kumimoji="0" lang="hr-HR" sz="1400" b="0" i="0" u="none" strike="noStrike" cap="none" normalizeH="0" baseline="0" smtClean="0">
                          <a:ln>
                            <a:noFill/>
                          </a:ln>
                          <a:solidFill>
                            <a:schemeClr val="tx1"/>
                          </a:solidFill>
                          <a:effectLst/>
                          <a:latin typeface="Calibri" pitchFamily="34" charset="0"/>
                        </a:rPr>
                        <a:t>г/кг/мин у току 18 сати</a:t>
                      </a:r>
                      <a:endParaRPr kumimoji="0" lang="en-US" sz="14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a:xfrm>
            <a:off x="498475" y="79375"/>
            <a:ext cx="8426450" cy="1325563"/>
          </a:xfrm>
        </p:spPr>
        <p:txBody>
          <a:bodyPr/>
          <a:lstStyle/>
          <a:p>
            <a:pPr algn="ctr"/>
            <a:r>
              <a:rPr lang="en-US" sz="3200" dirty="0" err="1" smtClean="0">
                <a:latin typeface="Times New Roman" pitchFamily="18" charset="0"/>
                <a:cs typeface="Times New Roman" pitchFamily="18" charset="0"/>
              </a:rPr>
              <a:t>Дозе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антитромбинске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терапије</a:t>
            </a:r>
            <a:endParaRPr lang="en-US" sz="3200" dirty="0" smtClean="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498475" y="1116013"/>
          <a:ext cx="8331200" cy="5580876"/>
        </p:xfrm>
        <a:graphic>
          <a:graphicData uri="http://schemas.openxmlformats.org/drawingml/2006/table">
            <a:tbl>
              <a:tblPr/>
              <a:tblGrid>
                <a:gridCol w="1673225"/>
                <a:gridCol w="6657975"/>
              </a:tblGrid>
              <a:tr h="31908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rPr>
                        <a:t>Дозе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антитромбинске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котерапије</a:t>
                      </a:r>
                      <a:endParaRPr kumimoji="0" lang="en-US" sz="1800" b="0" i="0" u="none" strike="noStrike" cap="none" normalizeH="0" baseline="0" dirty="0" smtClean="0">
                        <a:ln>
                          <a:noFill/>
                        </a:ln>
                        <a:solidFill>
                          <a:schemeClr val="tx1"/>
                        </a:solidFill>
                        <a:effectLst/>
                        <a:latin typeface="Calibri" pitchFamily="34" charset="0"/>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hMerge="1">
                  <a:txBody>
                    <a:bodyPr/>
                    <a:lstStyle/>
                    <a:p>
                      <a:endParaRPr lang="sr-Cyrl-BA"/>
                    </a:p>
                  </a:txBody>
                  <a:tcPr/>
                </a:tc>
              </a:tr>
              <a:tr h="266700">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Уз</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примарну</a:t>
                      </a:r>
                      <a:r>
                        <a:rPr kumimoji="0" lang="en-US" sz="1400" b="0" i="0" u="none" strike="noStrike" cap="none" normalizeH="0" baseline="0" dirty="0" smtClean="0">
                          <a:ln>
                            <a:noFill/>
                          </a:ln>
                          <a:solidFill>
                            <a:schemeClr val="tx1"/>
                          </a:solidFill>
                          <a:effectLst/>
                          <a:latin typeface="Calibri" pitchFamily="34" charset="0"/>
                        </a:rPr>
                        <a:t> </a:t>
                      </a:r>
                      <a:r>
                        <a:rPr kumimoji="0" lang="sr-Cyrl-RS" sz="1400" b="0" i="0" u="none" strike="noStrike" cap="none" normalizeH="0" baseline="0" dirty="0" smtClean="0">
                          <a:ln>
                            <a:noFill/>
                          </a:ln>
                          <a:solidFill>
                            <a:schemeClr val="tx1"/>
                          </a:solidFill>
                          <a:effectLst/>
                          <a:latin typeface="Calibri" pitchFamily="34" charset="0"/>
                        </a:rPr>
                        <a:t>ПЦИ</a:t>
                      </a:r>
                      <a:r>
                        <a:rPr kumimoji="0" lang="en-US" sz="1400" b="0" i="0" u="none" strike="noStrike" cap="none" normalizeH="0" baseline="0" dirty="0" smtClean="0">
                          <a:ln>
                            <a:noFill/>
                          </a:ln>
                          <a:solidFill>
                            <a:schemeClr val="tx1"/>
                          </a:solidFill>
                          <a:effectLst/>
                          <a:latin typeface="Calibri" pitchFamily="34" charset="0"/>
                        </a:rPr>
                        <a:t> </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hMerge="1">
                  <a:txBody>
                    <a:bodyPr/>
                    <a:lstStyle/>
                    <a:p>
                      <a:endParaRPr lang="sr-Cyrl-BA"/>
                    </a:p>
                  </a:txBody>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Нефракционисани хепарин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70-100 јединица/кг интравенски болус када се не планира давање блокатора GP IIb/IIIa</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Еноксапарин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0.5мг/кг интравенски болус</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Бивалирудин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0.75мг/кг интравенски болус, наставити интравенску инфузију 1.75мг/кг/сату до 4 сата након интервенције ако клиничко стање захтева. Након прекида 1.75мг/кг/сату </a:t>
                      </a:r>
                    </a:p>
                    <a:p>
                      <a:pPr marL="0" marR="0" lvl="0" indent="0" algn="l" defTabSz="914400" rtl="0" eaLnBrk="1" fontAlgn="base" latinLnBrk="0" hangingPunct="1">
                        <a:lnSpc>
                          <a:spcPct val="100000"/>
                        </a:lnSpc>
                        <a:spcBef>
                          <a:spcPct val="0"/>
                        </a:spcBef>
                        <a:spcAft>
                          <a:spcPct val="0"/>
                        </a:spcAft>
                        <a:buClrTx/>
                        <a:buSzTx/>
                        <a:buFontTx/>
                        <a:buNone/>
                        <a:tabLst/>
                      </a:pPr>
                      <a:r>
                        <a:rPr kumimoji="0" lang="hr-HR" sz="1400" b="0" i="0" u="none" strike="noStrike" cap="none" normalizeH="0" baseline="0" smtClean="0">
                          <a:ln>
                            <a:noFill/>
                          </a:ln>
                          <a:solidFill>
                            <a:schemeClr val="tx1"/>
                          </a:solidFill>
                          <a:effectLst/>
                          <a:latin typeface="Calibri" pitchFamily="34" charset="0"/>
                        </a:rPr>
                        <a:t>и</a:t>
                      </a:r>
                      <a:r>
                        <a:rPr kumimoji="0" lang="en-US" sz="1400" b="0" i="0" u="none" strike="noStrike" cap="none" normalizeH="0" baseline="0" smtClean="0">
                          <a:ln>
                            <a:noFill/>
                          </a:ln>
                          <a:solidFill>
                            <a:schemeClr val="tx1"/>
                          </a:solidFill>
                          <a:effectLst/>
                          <a:latin typeface="Calibri" pitchFamily="34" charset="0"/>
                        </a:rPr>
                        <a:t>нфузије, може се наставити инфузија смањен дозом од 0.25мг/кг/сату наредних</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4-24 сата уколико постоји клиничка потреба</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Уз фибринолитичку терапију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hMerge="1">
                  <a:txBody>
                    <a:bodyPr/>
                    <a:lstStyle/>
                    <a:p>
                      <a:endParaRPr lang="sr-Cyrl-BA"/>
                    </a:p>
                  </a:txBody>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Нефракционисани хепарин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hr-HR" sz="1400" b="0" i="0" u="none" strike="noStrike" cap="none" normalizeH="0" baseline="0" smtClean="0">
                          <a:ln>
                            <a:noFill/>
                          </a:ln>
                          <a:solidFill>
                            <a:schemeClr val="tx1"/>
                          </a:solidFill>
                          <a:effectLst/>
                          <a:latin typeface="Calibri" pitchFamily="34" charset="0"/>
                        </a:rPr>
                        <a:t>60 јединица/кг интравенски болус, максимално 4000 јединица, наставити инфузију 12 јединица/кг, максимално 1000 јединица/сату наредна 24-48 сата. Циљно аРТТ: 50-70ѕ, или 1.5-2.0 пута веће од контроле, пратити на 3, 6, 12 и 24х</a:t>
                      </a:r>
                      <a:endParaRPr kumimoji="0" lang="en-US" sz="14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Еноксапарин</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Уколико је пацијент млађи од 75 година:</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30мг интравенски болус, наставити 15мг касније 1мг/кг субкутано на 12 сати до отпуста из болнице, највише 8 дана. Прве дозе не смеју прелазити 100мг.</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Код пацијената старијих од 75 година:</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Без интравенског болуса, почети са првом субкутаном дозом 0.75мг/кг, максимално 75мг за прве две субкутане дозе. Код болесника са клиренском креатинина мањим од 30мл/мин, невезано за године, субкутане дозе се дају свака 24х.</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3063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Бивалирудин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2.5мг интравенски болус, наставити субкутану дозу од 2.5мг једном дневно до 8 дана или дотпуста из болнице</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498475" y="260350"/>
            <a:ext cx="8426450" cy="1325563"/>
          </a:xfrm>
        </p:spPr>
        <p:txBody>
          <a:bodyPr/>
          <a:lstStyle/>
          <a:p>
            <a:pPr algn="ctr"/>
            <a:r>
              <a:rPr lang="en-US" sz="3200" dirty="0" err="1" smtClean="0">
                <a:latin typeface="Times New Roman" pitchFamily="18" charset="0"/>
                <a:cs typeface="Times New Roman" pitchFamily="18" charset="0"/>
              </a:rPr>
              <a:t>Дозе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антитромбинске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терапије</a:t>
            </a:r>
            <a:endParaRPr lang="en-US" sz="3200" dirty="0" smtClean="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498475" y="2506663"/>
          <a:ext cx="8331200" cy="2647228"/>
        </p:xfrm>
        <a:graphic>
          <a:graphicData uri="http://schemas.openxmlformats.org/drawingml/2006/table">
            <a:tbl>
              <a:tblPr/>
              <a:tblGrid>
                <a:gridCol w="1673225"/>
                <a:gridCol w="6657975"/>
              </a:tblGrid>
              <a:tr h="537459">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rPr>
                        <a:t>Дозе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антитромбинске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котерапије</a:t>
                      </a:r>
                      <a:endParaRPr kumimoji="0" lang="en-US" sz="1800" b="0" i="0" u="none" strike="noStrike" cap="none" normalizeH="0" baseline="0" dirty="0" smtClean="0">
                        <a:ln>
                          <a:noFill/>
                        </a:ln>
                        <a:solidFill>
                          <a:schemeClr val="tx1"/>
                        </a:solidFill>
                        <a:effectLst/>
                        <a:latin typeface="Calibri" pitchFamily="34" charset="0"/>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hMerge="1">
                  <a:txBody>
                    <a:bodyPr/>
                    <a:lstStyle/>
                    <a:p>
                      <a:endParaRPr lang="sr-Cyrl-BA"/>
                    </a:p>
                  </a:txBody>
                  <a:tcPr/>
                </a:tc>
              </a:tr>
              <a:tr h="447877">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Без реперфузионе терапије</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hMerge="1">
                  <a:txBody>
                    <a:bodyPr/>
                    <a:lstStyle/>
                    <a:p>
                      <a:endParaRPr lang="sr-Cyrl-BA"/>
                    </a:p>
                  </a:txBody>
                  <a:tcPr/>
                </a:tc>
              </a:tr>
              <a:tr h="7614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Нефракционисани хепарин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Исте дозе као и уз фибринолитичку терапију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450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Еноксапарин</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Исте дозе као и уз фибринолитичку терапију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450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Бивалирудин</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Исте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дозе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као</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уз</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фибринолитичку</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терапију</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a:xfrm>
            <a:off x="498475" y="260350"/>
            <a:ext cx="8426450" cy="1325563"/>
          </a:xfrm>
        </p:spPr>
        <p:txBody>
          <a:bodyPr/>
          <a:lstStyle/>
          <a:p>
            <a:pPr algn="ctr"/>
            <a:r>
              <a:rPr lang="en-US" sz="3200" dirty="0" err="1" smtClean="0">
                <a:latin typeface="Times New Roman" pitchFamily="18" charset="0"/>
                <a:cs typeface="Times New Roman" pitchFamily="18" charset="0"/>
              </a:rPr>
              <a:t>Дозе</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антитромб</a:t>
            </a:r>
            <a:r>
              <a:rPr lang="sr-Cyrl-RS" sz="3200" dirty="0" smtClean="0">
                <a:latin typeface="Times New Roman" pitchFamily="18" charset="0"/>
                <a:cs typeface="Times New Roman" pitchFamily="18" charset="0"/>
              </a:rPr>
              <a:t>оцитне </a:t>
            </a:r>
            <a:r>
              <a:rPr lang="en-US" sz="3200" dirty="0" err="1" smtClean="0">
                <a:latin typeface="Times New Roman" pitchFamily="18" charset="0"/>
                <a:cs typeface="Times New Roman" pitchFamily="18" charset="0"/>
              </a:rPr>
              <a:t>терапије</a:t>
            </a:r>
            <a:endParaRPr lang="en-US" sz="3200" dirty="0" smtClean="0">
              <a:latin typeface="Times New Roman" pitchFamily="18" charset="0"/>
              <a:cs typeface="Times New Roman" pitchFamily="18" charset="0"/>
            </a:endParaRPr>
          </a:p>
        </p:txBody>
      </p:sp>
      <p:graphicFrame>
        <p:nvGraphicFramePr>
          <p:cNvPr id="4" name="Table 3"/>
          <p:cNvGraphicFramePr>
            <a:graphicFrameLocks noGrp="1"/>
          </p:cNvGraphicFramePr>
          <p:nvPr/>
        </p:nvGraphicFramePr>
        <p:xfrm>
          <a:off x="498475" y="2506663"/>
          <a:ext cx="8331200" cy="2647228"/>
        </p:xfrm>
        <a:graphic>
          <a:graphicData uri="http://schemas.openxmlformats.org/drawingml/2006/table">
            <a:tbl>
              <a:tblPr/>
              <a:tblGrid>
                <a:gridCol w="1673225"/>
                <a:gridCol w="6657975"/>
              </a:tblGrid>
              <a:tr h="537459">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rPr>
                        <a:t>Дозе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антитромб</a:t>
                      </a:r>
                      <a:r>
                        <a:rPr kumimoji="0" lang="sr-Cyrl-RS" sz="1800" b="0" i="0" u="none" strike="noStrike" cap="none" normalizeH="0" baseline="0" dirty="0" smtClean="0">
                          <a:ln>
                            <a:noFill/>
                          </a:ln>
                          <a:solidFill>
                            <a:schemeClr val="tx1"/>
                          </a:solidFill>
                          <a:effectLst/>
                          <a:latin typeface="Calibri" pitchFamily="34" charset="0"/>
                        </a:rPr>
                        <a:t>оцитне</a:t>
                      </a:r>
                      <a:r>
                        <a:rPr kumimoji="0" lang="en-US" sz="1800" b="0" i="0" u="none" strike="noStrike" cap="none" normalizeH="0" baseline="0" dirty="0" smtClean="0">
                          <a:ln>
                            <a:noFill/>
                          </a:ln>
                          <a:solidFill>
                            <a:schemeClr val="tx1"/>
                          </a:solidFill>
                          <a:effectLst/>
                          <a:latin typeface="Calibri" pitchFamily="34" charset="0"/>
                        </a:rPr>
                        <a:t> </a:t>
                      </a:r>
                      <a:r>
                        <a:rPr kumimoji="0" lang="en-US" sz="1800" b="0" i="0" u="none" strike="noStrike" cap="none" normalizeH="0" baseline="0" dirty="0" err="1" smtClean="0">
                          <a:ln>
                            <a:noFill/>
                          </a:ln>
                          <a:solidFill>
                            <a:schemeClr val="tx1"/>
                          </a:solidFill>
                          <a:effectLst/>
                          <a:latin typeface="Calibri" pitchFamily="34" charset="0"/>
                        </a:rPr>
                        <a:t>котерапије</a:t>
                      </a:r>
                      <a:endParaRPr kumimoji="0" lang="en-US" sz="1800" b="0" i="0" u="none" strike="noStrike" cap="none" normalizeH="0" baseline="0" dirty="0" smtClean="0">
                        <a:ln>
                          <a:noFill/>
                        </a:ln>
                        <a:solidFill>
                          <a:schemeClr val="tx1"/>
                        </a:solidFill>
                        <a:effectLst/>
                        <a:latin typeface="Calibri" pitchFamily="34" charset="0"/>
                      </a:endParaRPr>
                    </a:p>
                  </a:txBody>
                  <a:tcPr marL="91441" marR="91441" marT="45710" marB="4571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7030A0"/>
                    </a:solidFill>
                  </a:tcPr>
                </a:tc>
                <a:tc hMerge="1">
                  <a:txBody>
                    <a:bodyPr/>
                    <a:lstStyle/>
                    <a:p>
                      <a:endParaRPr lang="sr-Cyrl-BA"/>
                    </a:p>
                  </a:txBody>
                  <a:tcPr/>
                </a:tc>
              </a:tr>
              <a:tr h="447877">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Без реперфузионе терапије</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hMerge="1">
                  <a:txBody>
                    <a:bodyPr/>
                    <a:lstStyle/>
                    <a:p>
                      <a:endParaRPr lang="sr-Cyrl-BA"/>
                    </a:p>
                  </a:txBody>
                  <a:tcPr/>
                </a:tc>
              </a:tr>
              <a:tr h="7614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RS" sz="1400" b="0" i="0" u="none" strike="noStrike" cap="none" normalizeH="0" baseline="0" dirty="0" smtClean="0">
                          <a:ln>
                            <a:noFill/>
                          </a:ln>
                          <a:solidFill>
                            <a:schemeClr val="tx1"/>
                          </a:solidFill>
                          <a:effectLst/>
                          <a:latin typeface="Calibri" pitchFamily="34" charset="0"/>
                        </a:rPr>
                        <a:t>Аспирин</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Исте дозе као и уз фибринолитичку терапију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450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RS" sz="1400" b="0" i="0" u="none" strike="noStrike" cap="none" normalizeH="0" baseline="0" dirty="0" smtClean="0">
                          <a:ln>
                            <a:noFill/>
                          </a:ln>
                          <a:solidFill>
                            <a:schemeClr val="tx1"/>
                          </a:solidFill>
                          <a:effectLst/>
                          <a:latin typeface="Calibri" pitchFamily="34" charset="0"/>
                        </a:rPr>
                        <a:t>Клопидогрел</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34" charset="0"/>
                        </a:rPr>
                        <a:t>Исте дозе као и уз фибринолитичку терапију</a:t>
                      </a: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r h="450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RS" sz="1400" b="0" i="0" u="none" strike="noStrike" cap="none" normalizeH="0" baseline="0" dirty="0" smtClean="0">
                          <a:ln>
                            <a:noFill/>
                          </a:ln>
                          <a:solidFill>
                            <a:schemeClr val="tx1"/>
                          </a:solidFill>
                          <a:effectLst/>
                          <a:latin typeface="Calibri" pitchFamily="34" charset="0"/>
                        </a:rPr>
                        <a:t>Тикагрелор</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rPr>
                        <a:t>Исте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дозе</a:t>
                      </a:r>
                      <a:r>
                        <a:rPr kumimoji="0" lang="en-US" sz="1400" b="0" i="0" u="none" strike="noStrike" cap="none" normalizeH="0" baseline="0" dirty="0" smtClean="0">
                          <a:ln>
                            <a:noFill/>
                          </a:ln>
                          <a:solidFill>
                            <a:schemeClr val="tx1"/>
                          </a:solidFill>
                          <a:effectLst/>
                          <a:latin typeface="Calibri" pitchFamily="34" charset="0"/>
                        </a:rPr>
                        <a:t> </a:t>
                      </a:r>
                      <a:r>
                        <a:rPr kumimoji="0" lang="en-US" sz="1400" b="0" i="0" u="none" strike="noStrike" cap="none" normalizeH="0" baseline="0" dirty="0" err="1" smtClean="0">
                          <a:ln>
                            <a:noFill/>
                          </a:ln>
                          <a:solidFill>
                            <a:schemeClr val="tx1"/>
                          </a:solidFill>
                          <a:effectLst/>
                          <a:latin typeface="Calibri" pitchFamily="34" charset="0"/>
                        </a:rPr>
                        <a:t>као</a:t>
                      </a:r>
                      <a:r>
                        <a:rPr kumimoji="0" lang="en-US" sz="1400" b="0" i="0" u="none" strike="noStrike" cap="none" normalizeH="0" baseline="0" dirty="0" smtClean="0">
                          <a:ln>
                            <a:noFill/>
                          </a:ln>
                          <a:solidFill>
                            <a:schemeClr val="tx1"/>
                          </a:solidFill>
                          <a:effectLst/>
                          <a:latin typeface="Calibri" pitchFamily="34" charset="0"/>
                        </a:rPr>
                        <a:t> и </a:t>
                      </a:r>
                      <a:r>
                        <a:rPr kumimoji="0" lang="en-US" sz="1400" b="0" i="0" u="none" strike="noStrike" cap="none" normalizeH="0" baseline="0" dirty="0" err="1" smtClean="0">
                          <a:ln>
                            <a:noFill/>
                          </a:ln>
                          <a:solidFill>
                            <a:schemeClr val="tx1"/>
                          </a:solidFill>
                          <a:effectLst/>
                          <a:latin typeface="Calibri" pitchFamily="34" charset="0"/>
                        </a:rPr>
                        <a:t>уз</a:t>
                      </a:r>
                      <a:r>
                        <a:rPr kumimoji="0" lang="sr-Cyrl-RS" sz="1400" b="0" i="0" u="none" strike="noStrike" cap="none" normalizeH="0" baseline="0" dirty="0" smtClean="0">
                          <a:ln>
                            <a:noFill/>
                          </a:ln>
                          <a:solidFill>
                            <a:schemeClr val="tx1"/>
                          </a:solidFill>
                          <a:effectLst/>
                          <a:latin typeface="Calibri" pitchFamily="34" charset="0"/>
                        </a:rPr>
                        <a:t> реперфузиону терапију</a:t>
                      </a:r>
                      <a:endParaRPr kumimoji="0" lang="en-US" sz="1400" b="0" i="0" u="none" strike="noStrike" cap="none" normalizeH="0" baseline="0" dirty="0" smtClean="0">
                        <a:ln>
                          <a:noFill/>
                        </a:ln>
                        <a:solidFill>
                          <a:schemeClr val="tx1"/>
                        </a:solidFill>
                        <a:effectLst/>
                        <a:latin typeface="Calibri" pitchFamily="34" charset="0"/>
                      </a:endParaRPr>
                    </a:p>
                  </a:txBody>
                  <a:tcPr marL="91441" marR="91441"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9D9D9"/>
                    </a:solid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2984"/>
            <a:ext cx="8229600" cy="642942"/>
          </a:xfrm>
        </p:spPr>
        <p:txBody>
          <a:bodyPr>
            <a:normAutofit fontScale="90000"/>
          </a:bodyPr>
          <a:lstStyle/>
          <a:p>
            <a:r>
              <a:rPr lang="sr-Cyrl-RS" sz="2800" smtClean="0">
                <a:latin typeface="Times New Roman" pitchFamily="18" charset="0"/>
                <a:cs typeface="Times New Roman" pitchFamily="18" charset="0"/>
              </a:rPr>
              <a:t>Продужена терапија након прележаног АКС-секундарна превенција нових коронарних догађаја</a:t>
            </a:r>
            <a:endParaRPr lang="sr-Cyrl-BA" sz="2800">
              <a:latin typeface="Times New Roman" pitchFamily="18" charset="0"/>
              <a:cs typeface="Times New Roman" pitchFamily="18" charset="0"/>
            </a:endParaRPr>
          </a:p>
        </p:txBody>
      </p:sp>
      <p:sp>
        <p:nvSpPr>
          <p:cNvPr id="3" name="Content Placeholder 2"/>
          <p:cNvSpPr>
            <a:spLocks noGrp="1"/>
          </p:cNvSpPr>
          <p:nvPr>
            <p:ph idx="1"/>
          </p:nvPr>
        </p:nvSpPr>
        <p:spPr>
          <a:xfrm>
            <a:off x="457200" y="2143116"/>
            <a:ext cx="8229600" cy="3983047"/>
          </a:xfrm>
        </p:spPr>
        <p:txBody>
          <a:bodyPr>
            <a:normAutofit fontScale="92500" lnSpcReduction="10000"/>
          </a:bodyPr>
          <a:lstStyle/>
          <a:p>
            <a:pPr eaLnBrk="1" fontAlgn="auto" hangingPunct="1">
              <a:lnSpc>
                <a:spcPct val="80000"/>
              </a:lnSpc>
              <a:spcAft>
                <a:spcPts val="0"/>
              </a:spcAft>
              <a:buFont typeface="Arial" pitchFamily="34" charset="0"/>
              <a:buChar char="•"/>
              <a:defRPr/>
            </a:pPr>
            <a:r>
              <a:rPr lang="sr-Cyrl-RS" sz="2000" smtClean="0">
                <a:solidFill>
                  <a:srgbClr val="000000"/>
                </a:solidFill>
                <a:latin typeface="Times New Roman" pitchFamily="18" charset="0"/>
                <a:cs typeface="Times New Roman" pitchFamily="18" charset="0"/>
              </a:rPr>
              <a:t>Ацетил-салицилна киселина 75</a:t>
            </a:r>
            <a:r>
              <a:rPr lang="sr-Latn-CS" sz="2000" smtClean="0">
                <a:solidFill>
                  <a:srgbClr val="000000"/>
                </a:solidFill>
                <a:latin typeface="Times New Roman" pitchFamily="18" charset="0"/>
                <a:cs typeface="Times New Roman" pitchFamily="18" charset="0"/>
              </a:rPr>
              <a:t> – </a:t>
            </a:r>
            <a:r>
              <a:rPr lang="sr-Cyrl-RS" sz="2000" smtClean="0">
                <a:solidFill>
                  <a:srgbClr val="000000"/>
                </a:solidFill>
                <a:latin typeface="Times New Roman" pitchFamily="18" charset="0"/>
                <a:cs typeface="Times New Roman" pitchFamily="18" charset="0"/>
              </a:rPr>
              <a:t>1</a:t>
            </a:r>
            <a:r>
              <a:rPr lang="en-US" sz="2000" smtClean="0">
                <a:solidFill>
                  <a:srgbClr val="000000"/>
                </a:solidFill>
                <a:latin typeface="Times New Roman" pitchFamily="18" charset="0"/>
                <a:cs typeface="Times New Roman" pitchFamily="18" charset="0"/>
              </a:rPr>
              <a:t>00</a:t>
            </a:r>
            <a:r>
              <a:rPr lang="sr-Latn-CS" sz="2000" smtClean="0">
                <a:solidFill>
                  <a:srgbClr val="000000"/>
                </a:solidFill>
                <a:latin typeface="Times New Roman" pitchFamily="18" charset="0"/>
                <a:cs typeface="Times New Roman" pitchFamily="18" charset="0"/>
              </a:rPr>
              <a:t> m</a:t>
            </a:r>
            <a:r>
              <a:rPr lang="en-US" sz="2000" smtClean="0">
                <a:solidFill>
                  <a:srgbClr val="000000"/>
                </a:solidFill>
                <a:latin typeface="Times New Roman" pitchFamily="18" charset="0"/>
                <a:cs typeface="Times New Roman" pitchFamily="18" charset="0"/>
              </a:rPr>
              <a:t>g/</a:t>
            </a:r>
            <a:r>
              <a:rPr lang="sr-Cyrl-RS" sz="2000" smtClean="0">
                <a:solidFill>
                  <a:srgbClr val="000000"/>
                </a:solidFill>
                <a:latin typeface="Times New Roman" pitchFamily="18" charset="0"/>
                <a:cs typeface="Times New Roman" pitchFamily="18" charset="0"/>
              </a:rPr>
              <a:t>дан-доживотно</a:t>
            </a:r>
            <a:r>
              <a:rPr lang="sr-Latn-CS" sz="2000" smtClean="0">
                <a:solidFill>
                  <a:srgbClr val="000000"/>
                </a:solidFill>
                <a:latin typeface="Times New Roman" pitchFamily="18" charset="0"/>
                <a:cs typeface="Times New Roman" pitchFamily="18" charset="0"/>
              </a:rPr>
              <a:t> </a:t>
            </a:r>
            <a:endParaRPr lang="sr-Cyrl-RS" sz="2000" smtClean="0">
              <a:solidFill>
                <a:srgbClr val="000000"/>
              </a:solidFill>
              <a:latin typeface="Times New Roman" pitchFamily="18" charset="0"/>
              <a:cs typeface="Times New Roman" pitchFamily="18" charset="0"/>
            </a:endParaRPr>
          </a:p>
          <a:p>
            <a:pPr eaLnBrk="1" fontAlgn="auto" hangingPunct="1">
              <a:lnSpc>
                <a:spcPct val="80000"/>
              </a:lnSpc>
              <a:spcAft>
                <a:spcPts val="0"/>
              </a:spcAft>
              <a:buFont typeface="Arial" pitchFamily="34" charset="0"/>
              <a:buChar char="•"/>
              <a:defRPr/>
            </a:pPr>
            <a:r>
              <a:rPr lang="sr-Cyrl-RS" sz="2000" smtClean="0">
                <a:solidFill>
                  <a:srgbClr val="000000"/>
                </a:solidFill>
                <a:latin typeface="Times New Roman" pitchFamily="18" charset="0"/>
                <a:cs typeface="Times New Roman" pitchFamily="18" charset="0"/>
              </a:rPr>
              <a:t>Клопидогрел 75мг/дан-годину дана</a:t>
            </a:r>
            <a:endParaRPr lang="en-US" sz="2000" smtClean="0">
              <a:solidFill>
                <a:srgbClr val="000000"/>
              </a:solidFill>
              <a:latin typeface="Times New Roman" pitchFamily="18" charset="0"/>
              <a:cs typeface="Times New Roman" pitchFamily="18" charset="0"/>
            </a:endParaRPr>
          </a:p>
          <a:p>
            <a:pPr eaLnBrk="1" fontAlgn="auto" hangingPunct="1">
              <a:lnSpc>
                <a:spcPct val="80000"/>
              </a:lnSpc>
              <a:spcAft>
                <a:spcPts val="0"/>
              </a:spcAft>
              <a:buFont typeface="Arial" pitchFamily="34" charset="0"/>
              <a:buChar char="•"/>
              <a:defRPr/>
            </a:pPr>
            <a:r>
              <a:rPr lang="sr-Latn-RS" sz="2000" smtClean="0">
                <a:solidFill>
                  <a:srgbClr val="000000"/>
                </a:solidFill>
                <a:latin typeface="Times New Roman" pitchFamily="18" charset="0"/>
                <a:cs typeface="Times New Roman" pitchFamily="18" charset="0"/>
              </a:rPr>
              <a:t>T</a:t>
            </a:r>
            <a:r>
              <a:rPr lang="sr-Cyrl-RS" sz="2000" smtClean="0">
                <a:solidFill>
                  <a:srgbClr val="000000"/>
                </a:solidFill>
                <a:latin typeface="Times New Roman" pitchFamily="18" charset="0"/>
                <a:cs typeface="Times New Roman" pitchFamily="18" charset="0"/>
              </a:rPr>
              <a:t>икагрелор</a:t>
            </a:r>
            <a:r>
              <a:rPr lang="sr-Latn-RS" sz="2000" smtClean="0">
                <a:solidFill>
                  <a:srgbClr val="000000"/>
                </a:solidFill>
                <a:latin typeface="Times New Roman" pitchFamily="18" charset="0"/>
                <a:cs typeface="Times New Roman" pitchFamily="18" charset="0"/>
              </a:rPr>
              <a:t> 2x90mg/</a:t>
            </a:r>
            <a:r>
              <a:rPr lang="sr-Cyrl-RS" sz="2000" smtClean="0">
                <a:solidFill>
                  <a:srgbClr val="000000"/>
                </a:solidFill>
                <a:latin typeface="Times New Roman" pitchFamily="18" charset="0"/>
                <a:cs typeface="Times New Roman" pitchFamily="18" charset="0"/>
              </a:rPr>
              <a:t>дан-годину дана</a:t>
            </a:r>
            <a:endParaRPr lang="sr-Cyrl-RS" sz="2000" smtClean="0">
              <a:latin typeface="Times New Roman" pitchFamily="18" charset="0"/>
              <a:cs typeface="Times New Roman" pitchFamily="18" charset="0"/>
            </a:endParaRPr>
          </a:p>
          <a:p>
            <a:r>
              <a:rPr lang="sr-Cyrl-RS" sz="2000" smtClean="0">
                <a:latin typeface="Times New Roman" pitchFamily="18" charset="0"/>
                <a:cs typeface="Times New Roman" pitchFamily="18" charset="0"/>
              </a:rPr>
              <a:t>Бета блок. </a:t>
            </a:r>
            <a:r>
              <a:rPr lang="sr-Cyrl-BA" sz="2000" smtClean="0">
                <a:latin typeface="Times New Roman" pitchFamily="18" charset="0"/>
                <a:cs typeface="Times New Roman" pitchFamily="18" charset="0"/>
              </a:rPr>
              <a:t>К</a:t>
            </a:r>
            <a:r>
              <a:rPr lang="sr-Cyrl-RS" sz="2000" smtClean="0">
                <a:latin typeface="Times New Roman" pitchFamily="18" charset="0"/>
                <a:cs typeface="Times New Roman" pitchFamily="18" charset="0"/>
              </a:rPr>
              <a:t>од свих пацијента са сниженом ЕФ&lt;40%</a:t>
            </a:r>
          </a:p>
          <a:p>
            <a:r>
              <a:rPr lang="sr-Cyrl-RS" sz="2000" smtClean="0">
                <a:latin typeface="Times New Roman" pitchFamily="18" charset="0"/>
                <a:cs typeface="Times New Roman" pitchFamily="18" charset="0"/>
              </a:rPr>
              <a:t>АЦЕ инхибитори код свих пацијената са ЕФ&lt;40%, срчаном инсуфицијенцијом, хипертензијом, дијабетесом и бубрежном инсуфицијенцијом, као и свих осталих пацијената код којих не постоји контраиндикација.</a:t>
            </a:r>
          </a:p>
          <a:p>
            <a:r>
              <a:rPr lang="sr-Cyrl-RS" sz="2000" smtClean="0">
                <a:latin typeface="Times New Roman" pitchFamily="18" charset="0"/>
                <a:cs typeface="Times New Roman" pitchFamily="18" charset="0"/>
              </a:rPr>
              <a:t>АРБ код свих пацијената који не подносе АЦЕ инхибиторе.</a:t>
            </a:r>
          </a:p>
          <a:p>
            <a:r>
              <a:rPr lang="sr-Cyrl-RS" sz="2000" smtClean="0">
                <a:latin typeface="Times New Roman" pitchFamily="18" charset="0"/>
                <a:cs typeface="Times New Roman" pitchFamily="18" charset="0"/>
              </a:rPr>
              <a:t>Блокатори алдостерона са еплиреноном код свих пацијената са срчаном инсуфицијенцијом који су већ на терапији бета блок. , АЦЕ инхибиторима а нмају знаке бубрежне инсуфицијенције.</a:t>
            </a:r>
          </a:p>
          <a:p>
            <a:r>
              <a:rPr lang="sr-Cyrl-RS" sz="2000" smtClean="0">
                <a:latin typeface="Times New Roman" pitchFamily="18" charset="0"/>
                <a:cs typeface="Times New Roman" pitchFamily="18" charset="0"/>
              </a:rPr>
              <a:t>Статини, са циљном вредношћи &lt;1,8</a:t>
            </a:r>
            <a:r>
              <a:rPr lang="en-US" sz="2000" smtClean="0">
                <a:latin typeface="Times New Roman" pitchFamily="18" charset="0"/>
                <a:cs typeface="Times New Roman" pitchFamily="18" charset="0"/>
              </a:rPr>
              <a:t>mmol/l/</a:t>
            </a:r>
            <a:endParaRPr lang="sr-Cyrl-RS" sz="2000" smtClean="0">
              <a:latin typeface="Times New Roman" pitchFamily="18" charset="0"/>
              <a:cs typeface="Times New Roman" pitchFamily="18" charset="0"/>
            </a:endParaRPr>
          </a:p>
          <a:p>
            <a:endParaRPr lang="sr-Cyrl-RS" sz="2000" smtClean="0"/>
          </a:p>
          <a:p>
            <a:endParaRPr lang="sr-Cyrl-RS" smtClean="0"/>
          </a:p>
          <a:p>
            <a:endParaRPr lang="sr-Cyrl-RS" smtClean="0"/>
          </a:p>
          <a:p>
            <a:endParaRPr lang="sr-Cyrl-BA"/>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214422"/>
            <a:ext cx="8229600" cy="488968"/>
          </a:xfrm>
        </p:spPr>
        <p:txBody>
          <a:bodyPr>
            <a:normAutofit fontScale="90000"/>
          </a:bodyPr>
          <a:lstStyle/>
          <a:p>
            <a:r>
              <a:rPr lang="sr-Cyrl-RS" sz="3600" dirty="0" smtClean="0">
                <a:latin typeface="Times New Roman" pitchFamily="18" charset="0"/>
                <a:cs typeface="Times New Roman" pitchFamily="18" charset="0"/>
              </a:rPr>
              <a:t>Клиничке манифестације АКС:</a:t>
            </a:r>
            <a:endParaRPr lang="sr-Cyrl-BA"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2143116"/>
            <a:ext cx="8229600" cy="3983047"/>
          </a:xfrm>
        </p:spPr>
        <p:txBody>
          <a:bodyPr/>
          <a:lstStyle/>
          <a:p>
            <a:r>
              <a:rPr lang="sr-Cyrl-RS" sz="2800" smtClean="0">
                <a:latin typeface="Times New Roman" pitchFamily="18" charset="0"/>
                <a:cs typeface="Times New Roman" pitchFamily="18" charset="0"/>
              </a:rPr>
              <a:t>Нестабилна ангина пекторис(АПНС)</a:t>
            </a:r>
          </a:p>
          <a:p>
            <a:r>
              <a:rPr lang="sr-Cyrl-RS" sz="2800" smtClean="0">
                <a:latin typeface="Times New Roman" pitchFamily="18" charset="0"/>
                <a:cs typeface="Times New Roman" pitchFamily="18" charset="0"/>
              </a:rPr>
              <a:t>Инфаркт миокарда са СТ елевацијом(СТЕМИ)</a:t>
            </a:r>
          </a:p>
          <a:p>
            <a:r>
              <a:rPr lang="sr-Cyrl-RS" sz="2800" smtClean="0">
                <a:latin typeface="Times New Roman" pitchFamily="18" charset="0"/>
                <a:cs typeface="Times New Roman" pitchFamily="18" charset="0"/>
              </a:rPr>
              <a:t>Инфаркт миокарда без СТ елевације(НСТЕМИ)</a:t>
            </a:r>
          </a:p>
          <a:p>
            <a:r>
              <a:rPr lang="sr-Cyrl-RS" sz="2800" smtClean="0">
                <a:latin typeface="Times New Roman" pitchFamily="18" charset="0"/>
                <a:cs typeface="Times New Roman" pitchFamily="18" charset="0"/>
              </a:rPr>
              <a:t>Напрасна срчана смрт(СЦД).</a:t>
            </a:r>
          </a:p>
          <a:p>
            <a:endParaRPr lang="sr-Cyrl-BA"/>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p:nvPr>
        </p:nvSpPr>
        <p:spPr>
          <a:xfrm>
            <a:off x="457200" y="785794"/>
            <a:ext cx="8229600" cy="1143008"/>
          </a:xfrm>
        </p:spPr>
        <p:txBody>
          <a:bodyPr/>
          <a:lstStyle/>
          <a:p>
            <a:r>
              <a:rPr lang="sr-Cyrl-BA" sz="3200" smtClean="0">
                <a:latin typeface="Times New Roman" pitchFamily="18" charset="0"/>
                <a:cs typeface="Times New Roman" pitchFamily="18" charset="0"/>
              </a:rPr>
              <a:t>АКС / Дефиниције</a:t>
            </a:r>
            <a:endParaRPr lang="en-US" sz="3200">
              <a:latin typeface="Times New Roman" pitchFamily="18" charset="0"/>
              <a:cs typeface="Times New Roman" pitchFamily="18" charset="0"/>
            </a:endParaRPr>
          </a:p>
        </p:txBody>
      </p:sp>
      <p:sp>
        <p:nvSpPr>
          <p:cNvPr id="3075" name="Rectangle 3"/>
          <p:cNvSpPr>
            <a:spLocks noGrp="1" noChangeArrowheads="1"/>
          </p:cNvSpPr>
          <p:nvPr>
            <p:ph idx="1"/>
          </p:nvPr>
        </p:nvSpPr>
        <p:spPr/>
        <p:txBody>
          <a:bodyPr/>
          <a:lstStyle/>
          <a:p>
            <a:pPr>
              <a:buNone/>
            </a:pPr>
            <a:endParaRPr lang="sr-Latn-CS" sz="2400"/>
          </a:p>
          <a:p>
            <a:r>
              <a:rPr lang="sr-Cyrl-BA" sz="2000" b="1" smtClean="0">
                <a:latin typeface="Times New Roman" pitchFamily="18" charset="0"/>
                <a:cs typeface="Times New Roman" pitchFamily="18" charset="0"/>
              </a:rPr>
              <a:t>Нестабилна ангина пектори</a:t>
            </a:r>
            <a:r>
              <a:rPr lang="sr-Cyrl-BA" sz="2000" smtClean="0">
                <a:latin typeface="Times New Roman" pitchFamily="18" charset="0"/>
                <a:cs typeface="Times New Roman" pitchFamily="18" charset="0"/>
              </a:rPr>
              <a:t>с-ангина која се јавља све учесталије, дужег трајања, јачег интензитета, односна ангина која се јавља у миру.</a:t>
            </a:r>
          </a:p>
          <a:p>
            <a:r>
              <a:rPr lang="sr-Cyrl-BA" sz="2000" b="1" smtClean="0">
                <a:latin typeface="Times New Roman" pitchFamily="18" charset="0"/>
                <a:cs typeface="Times New Roman" pitchFamily="18" charset="0"/>
              </a:rPr>
              <a:t>Инфаркт миокарда без СТ елевације(НСТЕМИ)-</a:t>
            </a:r>
            <a:r>
              <a:rPr lang="sr-Cyrl-BA" sz="2000" smtClean="0">
                <a:latin typeface="Times New Roman" pitchFamily="18" charset="0"/>
                <a:cs typeface="Times New Roman" pitchFamily="18" charset="0"/>
              </a:rPr>
              <a:t>некроза миокарда изазвана исхемијом, праћена болом у грудима без перманентне  СТ елевације, са могућом пролазном СТ елевацијом или пролазном/перманентном СТ депресијом, инверзијом или појавом аплатираних Т таласа или могућом псеудонормализацијом. ЕКГ може бити нормалан.</a:t>
            </a:r>
          </a:p>
          <a:p>
            <a:r>
              <a:rPr lang="sr-Cyrl-BA" sz="2000" b="1" smtClean="0">
                <a:latin typeface="Times New Roman" pitchFamily="18" charset="0"/>
                <a:cs typeface="Times New Roman" pitchFamily="18" charset="0"/>
              </a:rPr>
              <a:t>Инфаркт миокарда са СТ елевацијом(СТЕМИ)-</a:t>
            </a:r>
            <a:r>
              <a:rPr lang="sr-Cyrl-BA" sz="2000" smtClean="0">
                <a:latin typeface="Times New Roman" pitchFamily="18" charset="0"/>
                <a:cs typeface="Times New Roman" pitchFamily="18" charset="0"/>
              </a:rPr>
              <a:t>некроза миокарда изазвана исхемијом, која се манифестује перзистентном СТ елевацијом, често карактеристичним скоком њених биомаркера(Тр) и развојем </a:t>
            </a:r>
            <a:r>
              <a:rPr lang="en-US" sz="2000" smtClean="0">
                <a:latin typeface="Times New Roman" pitchFamily="18" charset="0"/>
                <a:cs typeface="Times New Roman" pitchFamily="18" charset="0"/>
              </a:rPr>
              <a:t>Q </a:t>
            </a:r>
            <a:r>
              <a:rPr lang="sr-Cyrl-BA" sz="2000" smtClean="0">
                <a:latin typeface="Times New Roman" pitchFamily="18" charset="0"/>
                <a:cs typeface="Times New Roman" pitchFamily="18" charset="0"/>
              </a:rPr>
              <a:t>зупца.</a:t>
            </a:r>
            <a:endParaRPr lang="en-US" sz="200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10405556"/>
            <a:ext cx="4572000" cy="2862322"/>
          </a:xfrm>
          <a:prstGeom prst="rect">
            <a:avLst/>
          </a:prstGeom>
        </p:spPr>
        <p:txBody>
          <a:bodyPr>
            <a:spAutoFit/>
          </a:bodyPr>
          <a:lstStyle/>
          <a:p>
            <a:r>
              <a:rPr lang="en-US" sz="1000" b="1"/>
              <a:t>2.1.1.1 Type 1 MI</a:t>
            </a:r>
          </a:p>
          <a:p>
            <a:r>
              <a:rPr lang="en-US" sz="1000"/>
              <a:t>Type 1 MI is characterized by atherosclerotic plaque rupture, ulceration, fissure, erosion or dissection with resulting intraluminal thrombus in one or more coronary arteries leading to decreased myocardial blood flow and/or distal embolization and subsequent myocardial necrosis. The patient may have underlying severe coronary artery disease (CAD) but, on occasion (i.e. 5–20% of cases), there may be non-obstructive coronary atherosclerosis or no angiographic evidence of CAD, particularly in women.</a:t>
            </a:r>
            <a:r>
              <a:rPr lang="en-US" sz="1000" b="1" baseline="30000">
                <a:hlinkClick r:id="rId2"/>
              </a:rPr>
              <a:t>2</a:t>
            </a:r>
            <a:r>
              <a:rPr lang="en-US" sz="1000" baseline="30000"/>
              <a:t>–</a:t>
            </a:r>
            <a:r>
              <a:rPr lang="en-US" sz="1000" b="1" baseline="30000">
                <a:hlinkClick r:id="rId2"/>
              </a:rPr>
              <a:t>5</a:t>
            </a:r>
            <a:endParaRPr lang="en-US" sz="1000"/>
          </a:p>
          <a:p>
            <a:r>
              <a:rPr lang="en-US" sz="1000" b="1"/>
              <a:t>2.1.1.2 Type 2 MI</a:t>
            </a:r>
          </a:p>
          <a:p>
            <a:r>
              <a:rPr lang="en-US" sz="1000"/>
              <a:t>Type 2 MI is myocardial necrosis in which a condition other than coronary plaque instability contributes to an imbalance between myocardial oxygen supply and demand.</a:t>
            </a:r>
            <a:r>
              <a:rPr lang="en-US" sz="1000" b="1" baseline="30000">
                <a:hlinkClick r:id="rId2"/>
              </a:rPr>
              <a:t>2</a:t>
            </a:r>
            <a:r>
              <a:rPr lang="en-US" sz="1000"/>
              <a:t> Mechanisms include coronary artery spasm, coronary endothelial dysfunction, tachyarrhythmias, bradyarrhythmias, anaemia, respiratory failure, hypotension and severe hypertension. In addition, in critically ill patients and in patients undergoing major non-cardiac surgery, myocardial necrosis may be related to injurious effects of pharmacological agents and toxins.</a:t>
            </a:r>
            <a:r>
              <a:rPr lang="en-US" sz="1000" b="1" baseline="30000">
                <a:hlinkClick r:id="rId2"/>
              </a:rPr>
              <a:t>6</a:t>
            </a:r>
            <a:endParaRPr lang="en-US" sz="1000"/>
          </a:p>
          <a:p>
            <a:r>
              <a:rPr lang="en-US" sz="1000"/>
              <a:t>The universal definition of MI also includes type 3 MI (MI resulting in death when biomarkers are not available) and type 4 and 5 MI (related to percutaneous coronary intervention [PCI] and coronary artery bypass grafting [CABG], respectively).</a:t>
            </a:r>
          </a:p>
        </p:txBody>
      </p:sp>
      <p:sp>
        <p:nvSpPr>
          <p:cNvPr id="4" name="Title 3"/>
          <p:cNvSpPr>
            <a:spLocks noGrp="1"/>
          </p:cNvSpPr>
          <p:nvPr>
            <p:ph type="title"/>
          </p:nvPr>
        </p:nvSpPr>
        <p:spPr>
          <a:xfrm>
            <a:off x="457200" y="928670"/>
            <a:ext cx="8229600" cy="714380"/>
          </a:xfrm>
        </p:spPr>
        <p:txBody>
          <a:bodyPr>
            <a:normAutofit/>
          </a:bodyPr>
          <a:lstStyle/>
          <a:p>
            <a:r>
              <a:rPr lang="sr-Cyrl-RS" dirty="0" smtClean="0">
                <a:latin typeface="Times New Roman" pitchFamily="18" charset="0"/>
                <a:cs typeface="Times New Roman" pitchFamily="18" charset="0"/>
              </a:rPr>
              <a:t>Типови инфаркта миокарда</a:t>
            </a:r>
            <a:endParaRPr lang="sr-Cyrl-BA" dirty="0">
              <a:latin typeface="Times New Roman" pitchFamily="18" charset="0"/>
              <a:cs typeface="Times New Roman" pitchFamily="18" charset="0"/>
            </a:endParaRPr>
          </a:p>
        </p:txBody>
      </p:sp>
      <p:sp>
        <p:nvSpPr>
          <p:cNvPr id="5" name="Content Placeholder 4"/>
          <p:cNvSpPr>
            <a:spLocks noGrp="1"/>
          </p:cNvSpPr>
          <p:nvPr>
            <p:ph idx="1"/>
          </p:nvPr>
        </p:nvSpPr>
        <p:spPr/>
        <p:txBody>
          <a:bodyPr>
            <a:normAutofit fontScale="92500"/>
          </a:bodyPr>
          <a:lstStyle/>
          <a:p>
            <a:r>
              <a:rPr lang="sr-Cyrl-RS" sz="1600" smtClean="0">
                <a:latin typeface="Times New Roman" pitchFamily="18" charset="0"/>
                <a:cs typeface="Times New Roman" pitchFamily="18" charset="0"/>
              </a:rPr>
              <a:t>Инфаркт миокарда тип </a:t>
            </a:r>
            <a:r>
              <a:rPr lang="en-US" sz="1600" smtClean="0">
                <a:latin typeface="Times New Roman" pitchFamily="18" charset="0"/>
                <a:cs typeface="Times New Roman" pitchFamily="18" charset="0"/>
              </a:rPr>
              <a:t>1</a:t>
            </a:r>
            <a:r>
              <a:rPr lang="sr-Cyrl-RS" sz="1600" smtClean="0">
                <a:latin typeface="Times New Roman" pitchFamily="18" charset="0"/>
                <a:cs typeface="Times New Roman" pitchFamily="18" charset="0"/>
              </a:rPr>
              <a:t> -представља инфаркт миокарда настао као последица руптуре, улцерације, фисуре,ерозије  или дисекције атеросклеротског плака са последичном интралуминалном тромбозом у једној или више коронарних артерија доводећи до смањења коронарног протока и/или дисталне емболизација и последичне некрозе. </a:t>
            </a:r>
            <a:r>
              <a:rPr lang="sr-Cyrl-BA" sz="1600" smtClean="0">
                <a:latin typeface="Times New Roman" pitchFamily="18" charset="0"/>
                <a:cs typeface="Times New Roman" pitchFamily="18" charset="0"/>
              </a:rPr>
              <a:t>П</a:t>
            </a:r>
            <a:r>
              <a:rPr lang="sr-Cyrl-RS" sz="1600" smtClean="0">
                <a:latin typeface="Times New Roman" pitchFamily="18" charset="0"/>
                <a:cs typeface="Times New Roman" pitchFamily="18" charset="0"/>
              </a:rPr>
              <a:t>ацијенти могу имати тешку форму коронарне болести али у </a:t>
            </a:r>
            <a:r>
              <a:rPr lang="en-US" sz="1600" smtClean="0">
                <a:latin typeface="Times New Roman" pitchFamily="18" charset="0"/>
                <a:cs typeface="Times New Roman" pitchFamily="18" charset="0"/>
              </a:rPr>
              <a:t>5–20% </a:t>
            </a:r>
            <a:r>
              <a:rPr lang="sr-Cyrl-RS" sz="1600" smtClean="0">
                <a:latin typeface="Times New Roman" pitchFamily="18" charset="0"/>
                <a:cs typeface="Times New Roman" pitchFamily="18" charset="0"/>
              </a:rPr>
              <a:t>случајева обструктивна атеросклероза  или ангиографски доказ за то могу изостати. Ово је посебно случај у женској популацији.</a:t>
            </a:r>
            <a:endParaRPr lang="en-US" sz="1600" smtClean="0">
              <a:latin typeface="Times New Roman" pitchFamily="18" charset="0"/>
              <a:cs typeface="Times New Roman" pitchFamily="18" charset="0"/>
            </a:endParaRPr>
          </a:p>
          <a:p>
            <a:r>
              <a:rPr lang="sr-Cyrl-RS" sz="1600" smtClean="0">
                <a:latin typeface="Times New Roman" pitchFamily="18" charset="0"/>
                <a:cs typeface="Times New Roman" pitchFamily="18" charset="0"/>
              </a:rPr>
              <a:t>Инфаркт миокарда тип </a:t>
            </a:r>
            <a:r>
              <a:rPr lang="en-US" sz="1600" smtClean="0">
                <a:latin typeface="Times New Roman" pitchFamily="18" charset="0"/>
                <a:cs typeface="Times New Roman" pitchFamily="18" charset="0"/>
              </a:rPr>
              <a:t>2</a:t>
            </a:r>
            <a:r>
              <a:rPr lang="sr-Cyrl-RS" sz="1600" smtClean="0">
                <a:latin typeface="Times New Roman" pitchFamily="18" charset="0"/>
                <a:cs typeface="Times New Roman" pitchFamily="18" charset="0"/>
              </a:rPr>
              <a:t> -представља инфаркт миокарда настао као некроза миокарда која није последица дестабилизације плака већ стања која доводе до несразмере између потребе и допремања кисеоника. Механизам укључује спазам коронарне артерије,коронарну ендотелну дисфункцију, тахиаритмије, брадиаритмије, анемије, респираторну инсуфицијенцију, хипотензију и изразиту хипертензију. Некроза може бити последица и оштећења узрокованог фармаколошким агенсима и токсинима.</a:t>
            </a:r>
            <a:endParaRPr lang="en-US" sz="1600" smtClean="0">
              <a:latin typeface="Times New Roman" pitchFamily="18" charset="0"/>
              <a:cs typeface="Times New Roman" pitchFamily="18" charset="0"/>
            </a:endParaRPr>
          </a:p>
          <a:p>
            <a:r>
              <a:rPr lang="sr-Cyrl-RS" sz="1600" smtClean="0">
                <a:latin typeface="Times New Roman" pitchFamily="18" charset="0"/>
                <a:cs typeface="Times New Roman" pitchFamily="18" charset="0"/>
              </a:rPr>
              <a:t>Инфаркт миокарда тип </a:t>
            </a:r>
            <a:r>
              <a:rPr lang="en-US" sz="1600" smtClean="0">
                <a:latin typeface="Times New Roman" pitchFamily="18" charset="0"/>
                <a:cs typeface="Times New Roman" pitchFamily="18" charset="0"/>
              </a:rPr>
              <a:t> 3</a:t>
            </a:r>
            <a:r>
              <a:rPr lang="sr-Cyrl-RS" sz="1600" smtClean="0">
                <a:latin typeface="Times New Roman" pitchFamily="18" charset="0"/>
                <a:cs typeface="Times New Roman" pitchFamily="18" charset="0"/>
              </a:rPr>
              <a:t>-представља инфаркт миокарда који резултује смртним исходом када биомаркери нису доступни.</a:t>
            </a:r>
          </a:p>
          <a:p>
            <a:r>
              <a:rPr lang="sr-Cyrl-RS" sz="1600" smtClean="0">
                <a:latin typeface="Times New Roman" pitchFamily="18" charset="0"/>
                <a:cs typeface="Times New Roman" pitchFamily="18" charset="0"/>
              </a:rPr>
              <a:t>Инфаркт миокарда тип </a:t>
            </a:r>
            <a:r>
              <a:rPr lang="en-US" sz="1600" smtClean="0">
                <a:latin typeface="Times New Roman" pitchFamily="18" charset="0"/>
                <a:cs typeface="Times New Roman" pitchFamily="18" charset="0"/>
              </a:rPr>
              <a:t> </a:t>
            </a:r>
            <a:r>
              <a:rPr lang="sr-Cyrl-RS" sz="1600" smtClean="0">
                <a:latin typeface="Times New Roman" pitchFamily="18" charset="0"/>
                <a:cs typeface="Times New Roman" pitchFamily="18" charset="0"/>
              </a:rPr>
              <a:t>4 -представља инфаркт миокарда који настаје као последица перкутане коронарне интервенције.</a:t>
            </a:r>
          </a:p>
          <a:p>
            <a:r>
              <a:rPr lang="sr-Cyrl-RS" sz="1600" smtClean="0">
                <a:latin typeface="Times New Roman" pitchFamily="18" charset="0"/>
                <a:cs typeface="Times New Roman" pitchFamily="18" charset="0"/>
              </a:rPr>
              <a:t>Инфаркт миокарда тип </a:t>
            </a:r>
            <a:r>
              <a:rPr lang="en-US" sz="1600" smtClean="0">
                <a:latin typeface="Times New Roman" pitchFamily="18" charset="0"/>
                <a:cs typeface="Times New Roman" pitchFamily="18" charset="0"/>
              </a:rPr>
              <a:t>5</a:t>
            </a:r>
            <a:r>
              <a:rPr lang="sr-Cyrl-RS" sz="1600" smtClean="0">
                <a:latin typeface="Times New Roman" pitchFamily="18" charset="0"/>
                <a:cs typeface="Times New Roman" pitchFamily="18" charset="0"/>
              </a:rPr>
              <a:t> -представља инфаркт миокарда који настаје као последица</a:t>
            </a:r>
            <a:r>
              <a:rPr lang="en-US" sz="1600" smtClean="0">
                <a:latin typeface="Times New Roman" pitchFamily="18" charset="0"/>
                <a:cs typeface="Times New Roman" pitchFamily="18" charset="0"/>
              </a:rPr>
              <a:t> </a:t>
            </a:r>
            <a:r>
              <a:rPr lang="sr-Cyrl-RS" sz="1600" smtClean="0">
                <a:latin typeface="Times New Roman" pitchFamily="18" charset="0"/>
                <a:cs typeface="Times New Roman" pitchFamily="18" charset="0"/>
              </a:rPr>
              <a:t>уградње аортокоронарног бајпас графта</a:t>
            </a:r>
            <a:r>
              <a:rPr lang="en-US" sz="1600" smtClean="0">
                <a:latin typeface="Times New Roman" pitchFamily="18" charset="0"/>
                <a:cs typeface="Times New Roman" pitchFamily="18" charset="0"/>
              </a:rPr>
              <a:t>.</a:t>
            </a:r>
          </a:p>
          <a:p>
            <a:endParaRPr lang="sr-Cyrl-BA"/>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971550" y="1196975"/>
            <a:ext cx="6307138" cy="1295400"/>
          </a:xfrm>
        </p:spPr>
        <p:txBody>
          <a:bodyPr rtlCol="0">
            <a:normAutofit/>
          </a:bodyPr>
          <a:lstStyle/>
          <a:p>
            <a:pPr eaLnBrk="1" fontAlgn="auto" hangingPunct="1">
              <a:spcAft>
                <a:spcPts val="0"/>
              </a:spcAft>
              <a:defRPr/>
            </a:pPr>
            <a:r>
              <a:rPr lang="sr-Cyrl-RS" sz="3500" smtClean="0">
                <a:latin typeface="Times New Roman" pitchFamily="18" charset="0"/>
                <a:cs typeface="Times New Roman" pitchFamily="18" charset="0"/>
              </a:rPr>
              <a:t>Атеротромбоза</a:t>
            </a:r>
            <a:r>
              <a:rPr lang="en-US" sz="3500" smtClean="0">
                <a:latin typeface="Times New Roman" pitchFamily="18" charset="0"/>
                <a:cs typeface="Times New Roman" pitchFamily="18" charset="0"/>
              </a:rPr>
              <a:t>: </a:t>
            </a:r>
            <a:r>
              <a:rPr lang="sr-Cyrl-RS" sz="3500" smtClean="0">
                <a:latin typeface="Times New Roman" pitchFamily="18" charset="0"/>
                <a:cs typeface="Times New Roman" pitchFamily="18" charset="0"/>
              </a:rPr>
              <a:t>Главни разлог великих коронарних догађаја</a:t>
            </a:r>
            <a:endParaRPr lang="en-US" sz="4000" smtClean="0">
              <a:latin typeface="Times New Roman" pitchFamily="18" charset="0"/>
              <a:cs typeface="Times New Roman" pitchFamily="18" charset="0"/>
            </a:endParaRPr>
          </a:p>
        </p:txBody>
      </p:sp>
      <p:sp>
        <p:nvSpPr>
          <p:cNvPr id="68611" name="Rectangle 3"/>
          <p:cNvSpPr>
            <a:spLocks noGrp="1" noChangeArrowheads="1"/>
          </p:cNvSpPr>
          <p:nvPr>
            <p:ph idx="1"/>
          </p:nvPr>
        </p:nvSpPr>
        <p:spPr>
          <a:xfrm>
            <a:off x="611188" y="2428868"/>
            <a:ext cx="7820025" cy="4235457"/>
          </a:xfrm>
        </p:spPr>
        <p:txBody>
          <a:bodyPr rtlCol="0">
            <a:normAutofit/>
          </a:bodyPr>
          <a:lstStyle/>
          <a:p>
            <a:pPr lvl="1" eaLnBrk="1" fontAlgn="auto" hangingPunct="1">
              <a:lnSpc>
                <a:spcPct val="120000"/>
              </a:lnSpc>
              <a:spcAft>
                <a:spcPct val="20000"/>
              </a:spcAft>
              <a:buClr>
                <a:schemeClr val="tx1"/>
              </a:buClr>
              <a:buFont typeface="Arial" pitchFamily="34" charset="0"/>
              <a:buChar char="–"/>
              <a:defRPr/>
            </a:pPr>
            <a:endParaRPr lang="en-US" sz="1900" smtClean="0"/>
          </a:p>
          <a:p>
            <a:pPr lvl="1" eaLnBrk="1" fontAlgn="auto" hangingPunct="1">
              <a:lnSpc>
                <a:spcPct val="120000"/>
              </a:lnSpc>
              <a:spcAft>
                <a:spcPct val="20000"/>
              </a:spcAft>
              <a:buClr>
                <a:schemeClr val="tx1"/>
              </a:buClr>
              <a:buNone/>
              <a:defRPr/>
            </a:pPr>
            <a:endParaRPr lang="en-US" sz="1900" dirty="0" smtClean="0"/>
          </a:p>
          <a:p>
            <a:pPr lvl="1" eaLnBrk="1" fontAlgn="auto" hangingPunct="1">
              <a:lnSpc>
                <a:spcPct val="120000"/>
              </a:lnSpc>
              <a:spcAft>
                <a:spcPct val="20000"/>
              </a:spcAft>
              <a:buClr>
                <a:schemeClr val="tx1"/>
              </a:buClr>
              <a:buFont typeface="Arial" pitchFamily="34" charset="0"/>
              <a:buChar char="–"/>
              <a:defRPr/>
            </a:pPr>
            <a:endParaRPr lang="en-US" sz="1900" dirty="0" smtClean="0"/>
          </a:p>
          <a:p>
            <a:pPr lvl="1" eaLnBrk="1" fontAlgn="auto" hangingPunct="1">
              <a:lnSpc>
                <a:spcPct val="120000"/>
              </a:lnSpc>
              <a:spcAft>
                <a:spcPct val="20000"/>
              </a:spcAft>
              <a:buClr>
                <a:schemeClr val="tx1"/>
              </a:buClr>
              <a:buNone/>
              <a:defRPr/>
            </a:pPr>
            <a:endParaRPr lang="en-US" sz="1900" dirty="0" smtClean="0"/>
          </a:p>
          <a:p>
            <a:pPr eaLnBrk="1" fontAlgn="auto" hangingPunct="1">
              <a:lnSpc>
                <a:spcPct val="120000"/>
              </a:lnSpc>
              <a:spcAft>
                <a:spcPct val="20000"/>
              </a:spcAft>
              <a:buClr>
                <a:schemeClr val="tx1"/>
              </a:buClr>
              <a:buFont typeface="Wingdings" pitchFamily="2" charset="2"/>
              <a:buNone/>
              <a:defRPr/>
            </a:pPr>
            <a:endParaRPr lang="en-US" sz="1900" dirty="0" smtClean="0"/>
          </a:p>
          <a:p>
            <a:pPr eaLnBrk="1" fontAlgn="auto" hangingPunct="1">
              <a:lnSpc>
                <a:spcPct val="120000"/>
              </a:lnSpc>
              <a:spcAft>
                <a:spcPct val="20000"/>
              </a:spcAft>
              <a:buClr>
                <a:schemeClr val="tx1"/>
              </a:buClr>
              <a:buFont typeface="Arial" pitchFamily="34" charset="0"/>
              <a:buChar char="•"/>
              <a:defRPr/>
            </a:pPr>
            <a:r>
              <a:rPr lang="sr-Cyrl-RS" sz="1900" dirty="0" err="1" smtClean="0">
                <a:latin typeface="Times New Roman" pitchFamily="18" charset="0"/>
                <a:cs typeface="Times New Roman" pitchFamily="18" charset="0"/>
              </a:rPr>
              <a:t>Атеротромбоза</a:t>
            </a:r>
            <a:r>
              <a:rPr lang="sr-Cyrl-RS" sz="1900" dirty="0" smtClean="0">
                <a:latin typeface="Times New Roman" pitchFamily="18" charset="0"/>
                <a:cs typeface="Times New Roman" pitchFamily="18" charset="0"/>
              </a:rPr>
              <a:t> лежи у основи васкуларних догађаја као што су инфаркт </a:t>
            </a:r>
            <a:r>
              <a:rPr lang="sr-Cyrl-RS" sz="1900" dirty="0" err="1" smtClean="0">
                <a:latin typeface="Times New Roman" pitchFamily="18" charset="0"/>
                <a:cs typeface="Times New Roman" pitchFamily="18" charset="0"/>
              </a:rPr>
              <a:t>миокарда</a:t>
            </a:r>
            <a:r>
              <a:rPr lang="sr-Cyrl-RS" sz="1900" dirty="0" smtClean="0">
                <a:latin typeface="Times New Roman" pitchFamily="18" charset="0"/>
                <a:cs typeface="Times New Roman" pitchFamily="18" charset="0"/>
              </a:rPr>
              <a:t>, мождани удар и васкуларна смрт</a:t>
            </a:r>
            <a:endParaRPr lang="en-US" sz="1900" dirty="0" smtClean="0">
              <a:latin typeface="Times New Roman" pitchFamily="18" charset="0"/>
              <a:cs typeface="Times New Roman" pitchFamily="18" charset="0"/>
            </a:endParaRPr>
          </a:p>
          <a:p>
            <a:pPr eaLnBrk="1" fontAlgn="auto" hangingPunct="1">
              <a:spcAft>
                <a:spcPts val="0"/>
              </a:spcAft>
              <a:buClr>
                <a:schemeClr val="tx1"/>
              </a:buClr>
              <a:buFont typeface="Arial" pitchFamily="34" charset="0"/>
              <a:buChar char="•"/>
              <a:defRPr/>
            </a:pPr>
            <a:endParaRPr lang="en-US" sz="1900" dirty="0" smtClean="0">
              <a:latin typeface="Comic Sans MS" pitchFamily="66" charset="0"/>
            </a:endParaRPr>
          </a:p>
          <a:p>
            <a:pPr marL="0" indent="0" eaLnBrk="1" fontAlgn="auto" hangingPunct="1">
              <a:spcAft>
                <a:spcPts val="0"/>
              </a:spcAft>
              <a:buFont typeface="Wingdings" pitchFamily="2" charset="2"/>
              <a:buNone/>
              <a:defRPr/>
            </a:pPr>
            <a:endParaRPr lang="en-US" sz="2000" baseline="30000" dirty="0" smtClean="0"/>
          </a:p>
        </p:txBody>
      </p:sp>
      <p:sp>
        <p:nvSpPr>
          <p:cNvPr id="6148" name="Text Box 4"/>
          <p:cNvSpPr txBox="1">
            <a:spLocks noChangeArrowheads="1"/>
          </p:cNvSpPr>
          <p:nvPr/>
        </p:nvSpPr>
        <p:spPr bwMode="auto">
          <a:xfrm>
            <a:off x="1736725" y="4179888"/>
            <a:ext cx="2362200" cy="396875"/>
          </a:xfrm>
          <a:prstGeom prst="rect">
            <a:avLst/>
          </a:prstGeom>
          <a:noFill/>
          <a:ln w="9525">
            <a:noFill/>
            <a:miter lim="800000"/>
            <a:headEnd/>
            <a:tailEnd/>
          </a:ln>
          <a:effectLst/>
        </p:spPr>
        <p:txBody>
          <a:bodyPr/>
          <a:lstStyle/>
          <a:p>
            <a:pPr>
              <a:spcBef>
                <a:spcPct val="50000"/>
              </a:spcBef>
            </a:pPr>
            <a:r>
              <a:rPr lang="sr-Latn-CS" sz="1500" b="1">
                <a:latin typeface="Times New Roman" pitchFamily="18" charset="0"/>
                <a:cs typeface="Times New Roman" pitchFamily="18" charset="0"/>
              </a:rPr>
              <a:t>Руптура плака</a:t>
            </a:r>
            <a:endParaRPr lang="en-US" sz="1500" b="1">
              <a:latin typeface="Times New Roman" pitchFamily="18" charset="0"/>
              <a:cs typeface="Times New Roman" pitchFamily="18" charset="0"/>
            </a:endParaRPr>
          </a:p>
        </p:txBody>
      </p:sp>
      <p:sp>
        <p:nvSpPr>
          <p:cNvPr id="6149" name="Text Box 5"/>
          <p:cNvSpPr txBox="1">
            <a:spLocks noChangeArrowheads="1"/>
          </p:cNvSpPr>
          <p:nvPr/>
        </p:nvSpPr>
        <p:spPr bwMode="auto">
          <a:xfrm>
            <a:off x="4508500" y="4144963"/>
            <a:ext cx="2286000" cy="396875"/>
          </a:xfrm>
          <a:prstGeom prst="rect">
            <a:avLst/>
          </a:prstGeom>
          <a:noFill/>
          <a:ln w="9525">
            <a:noFill/>
            <a:miter lim="800000"/>
            <a:headEnd/>
            <a:tailEnd/>
          </a:ln>
          <a:effectLst/>
        </p:spPr>
        <p:txBody>
          <a:bodyPr/>
          <a:lstStyle/>
          <a:p>
            <a:pPr>
              <a:spcBef>
                <a:spcPct val="50000"/>
              </a:spcBef>
            </a:pPr>
            <a:r>
              <a:rPr lang="sr-Latn-CS" sz="1500" b="1">
                <a:latin typeface="Times New Roman" pitchFamily="18" charset="0"/>
                <a:cs typeface="Times New Roman" pitchFamily="18" charset="0"/>
              </a:rPr>
              <a:t>Ерозија плака</a:t>
            </a:r>
            <a:endParaRPr lang="en-US" sz="1500" baseline="30000">
              <a:latin typeface="Times New Roman" pitchFamily="18" charset="0"/>
              <a:cs typeface="Times New Roman" pitchFamily="18" charset="0"/>
            </a:endParaRPr>
          </a:p>
        </p:txBody>
      </p:sp>
      <p:pic>
        <p:nvPicPr>
          <p:cNvPr id="6150" name="Picture 7" descr="3a"/>
          <p:cNvPicPr>
            <a:picLocks noChangeAspect="1" noChangeArrowheads="1"/>
          </p:cNvPicPr>
          <p:nvPr/>
        </p:nvPicPr>
        <p:blipFill>
          <a:blip r:embed="rId3"/>
          <a:srcRect/>
          <a:stretch>
            <a:fillRect/>
          </a:stretch>
        </p:blipFill>
        <p:spPr bwMode="auto">
          <a:xfrm>
            <a:off x="1828800" y="2611438"/>
            <a:ext cx="1979613" cy="1576387"/>
          </a:xfrm>
          <a:prstGeom prst="rect">
            <a:avLst/>
          </a:prstGeom>
          <a:noFill/>
          <a:ln w="9525">
            <a:noFill/>
            <a:miter lim="800000"/>
            <a:headEnd/>
            <a:tailEnd/>
          </a:ln>
        </p:spPr>
      </p:pic>
      <p:pic>
        <p:nvPicPr>
          <p:cNvPr id="6151" name="Picture 8" descr="3b"/>
          <p:cNvPicPr>
            <a:picLocks noChangeAspect="1" noChangeArrowheads="1"/>
          </p:cNvPicPr>
          <p:nvPr/>
        </p:nvPicPr>
        <p:blipFill>
          <a:blip r:embed="rId4"/>
          <a:srcRect l="5882"/>
          <a:stretch>
            <a:fillRect/>
          </a:stretch>
        </p:blipFill>
        <p:spPr bwMode="auto">
          <a:xfrm>
            <a:off x="4584700" y="2598738"/>
            <a:ext cx="1865313" cy="15779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ozadina prezentacija">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TotalTime>
  <Words>3744</Words>
  <Application>Microsoft Office PowerPoint</Application>
  <PresentationFormat>On-screen Show (4:3)</PresentationFormat>
  <Paragraphs>569</Paragraphs>
  <Slides>58</Slides>
  <Notes>2</Notes>
  <HiddenSlides>0</HiddenSlides>
  <MMClips>0</MMClips>
  <ScaleCrop>false</ScaleCrop>
  <HeadingPairs>
    <vt:vector size="4" baseType="variant">
      <vt:variant>
        <vt:lpstr>Theme</vt:lpstr>
      </vt:variant>
      <vt:variant>
        <vt:i4>2</vt:i4>
      </vt:variant>
      <vt:variant>
        <vt:lpstr>Slide Titles</vt:lpstr>
      </vt:variant>
      <vt:variant>
        <vt:i4>58</vt:i4>
      </vt:variant>
    </vt:vector>
  </HeadingPairs>
  <TitlesOfParts>
    <vt:vector size="60" baseType="lpstr">
      <vt:lpstr>Office Theme</vt:lpstr>
      <vt:lpstr>pozadina prezentacija</vt:lpstr>
      <vt:lpstr>Клиничка пропедевтика за фармацеуте Интегрисане академске студије фармације   Акутни коронарни синдром Инфаркт миокарда  </vt:lpstr>
      <vt:lpstr>Епидемиологија АКС</vt:lpstr>
      <vt:lpstr>Епидемиологија АКС</vt:lpstr>
      <vt:lpstr>Slide 4</vt:lpstr>
      <vt:lpstr>Акутни коронарни синдром(АКС)</vt:lpstr>
      <vt:lpstr>Клиничке манифестације АКС:</vt:lpstr>
      <vt:lpstr>АКС / Дефиниције</vt:lpstr>
      <vt:lpstr>Типови инфаркта миокарда</vt:lpstr>
      <vt:lpstr>Атеротромбоза: Главни разлог великих коронарних догађаја</vt:lpstr>
      <vt:lpstr>Нестабилни плак</vt:lpstr>
      <vt:lpstr>Slide 11</vt:lpstr>
      <vt:lpstr>Slide 12</vt:lpstr>
      <vt:lpstr>Клиничка слика АКС ( АПНС/НСТЕМИ):</vt:lpstr>
      <vt:lpstr>Клиничка слика АКС (СТЕМИ): </vt:lpstr>
      <vt:lpstr>Дијагностика АКС</vt:lpstr>
      <vt:lpstr>Slide 16</vt:lpstr>
      <vt:lpstr>EKG  у дијагностици АКС: </vt:lpstr>
      <vt:lpstr>EKG </vt:lpstr>
      <vt:lpstr>Slide 19</vt:lpstr>
      <vt:lpstr>Ангина нестабилна/НСТЕМИ – Дијагноза:EKГ</vt:lpstr>
      <vt:lpstr>СТЕМИ - Дијагноза: EKГ</vt:lpstr>
      <vt:lpstr>EKГ у дијагностици АКС(СТЕМИ):</vt:lpstr>
      <vt:lpstr>Лабораторијска дијагностика AKС:</vt:lpstr>
      <vt:lpstr>ТропонинT/И </vt:lpstr>
      <vt:lpstr> </vt:lpstr>
      <vt:lpstr>Клиничка стања са повишеним вредностима тропонина:</vt:lpstr>
      <vt:lpstr>AKС – Дијагноза: лабораторија инфакркт миокарда</vt:lpstr>
      <vt:lpstr>Ехокардиографија у дијагностици АКС:</vt:lpstr>
      <vt:lpstr>АКС – Дијагоза : СПЕКТ, МС ЦТ</vt:lpstr>
      <vt:lpstr>АКС-дијагностика: селективна коронарографија</vt:lpstr>
      <vt:lpstr>AКС – Диференцијална дијагноза: </vt:lpstr>
      <vt:lpstr>Инфаркт миокарда- Koмпликације</vt:lpstr>
      <vt:lpstr>Инфаркт миокарда- Koмпликације</vt:lpstr>
      <vt:lpstr>Срчана инсуфицијенција</vt:lpstr>
      <vt:lpstr>Инфаркт миокарда- Koмпликације</vt:lpstr>
      <vt:lpstr>Инфаркт миокарда - Tерапија</vt:lpstr>
      <vt:lpstr>Процена ризика код пацијената  са АКС(АПНС/НСТЕМИ):</vt:lpstr>
      <vt:lpstr>Slide 38</vt:lpstr>
      <vt:lpstr>Логистика прехоспиталне неге</vt:lpstr>
      <vt:lpstr>Реперфузиона терапија у СТЕМИ</vt:lpstr>
      <vt:lpstr>Прехоспитална и интра-хоспитална терапија и реперфузионе стратегије унутар 24х од првог медицинског контакта</vt:lpstr>
      <vt:lpstr>Реперфузиона терапија-поребни врменески интервали</vt:lpstr>
      <vt:lpstr>Фибринолитичка терапија</vt:lpstr>
      <vt:lpstr>Реперфузиона терапија</vt:lpstr>
      <vt:lpstr>Контраиндикације за фибринолитичку терапију</vt:lpstr>
      <vt:lpstr>Фибринолитичка терапија</vt:lpstr>
      <vt:lpstr>Дозе фибринолитичких препарата</vt:lpstr>
      <vt:lpstr>Дозе антитромбоцитне терапије уз фибринолитичку терапију</vt:lpstr>
      <vt:lpstr>Aнтитромбинска котерапија уз фибринолизу</vt:lpstr>
      <vt:lpstr>Интервенције након фибринолизе</vt:lpstr>
      <vt:lpstr>Примарна ПЦИ</vt:lpstr>
      <vt:lpstr>Примарна ПЦИ</vt:lpstr>
      <vt:lpstr>Slide 53</vt:lpstr>
      <vt:lpstr>Дозе антитромбоцитне терапије</vt:lpstr>
      <vt:lpstr>Дозе антитромбинске терапије</vt:lpstr>
      <vt:lpstr>Дозе антитромбинске терапије</vt:lpstr>
      <vt:lpstr>Дозе антитромбоцитне терапије</vt:lpstr>
      <vt:lpstr>Продужена терапија након прележаног АКС-секундарна превенција нових коронарних догађаја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 Simovic</dc:creator>
  <cp:lastModifiedBy>ismail - [2010]</cp:lastModifiedBy>
  <cp:revision>35</cp:revision>
  <dcterms:created xsi:type="dcterms:W3CDTF">2017-01-26T19:25:48Z</dcterms:created>
  <dcterms:modified xsi:type="dcterms:W3CDTF">2018-01-28T20:49:26Z</dcterms:modified>
</cp:coreProperties>
</file>